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1"/>
  </p:notesMasterIdLst>
  <p:handoutMasterIdLst>
    <p:handoutMasterId r:id="rId22"/>
  </p:handoutMasterIdLst>
  <p:sldIdLst>
    <p:sldId id="491" r:id="rId2"/>
    <p:sldId id="475" r:id="rId3"/>
    <p:sldId id="478" r:id="rId4"/>
    <p:sldId id="479" r:id="rId5"/>
    <p:sldId id="480" r:id="rId6"/>
    <p:sldId id="492" r:id="rId7"/>
    <p:sldId id="376" r:id="rId8"/>
    <p:sldId id="485" r:id="rId9"/>
    <p:sldId id="494" r:id="rId10"/>
    <p:sldId id="486" r:id="rId11"/>
    <p:sldId id="377" r:id="rId12"/>
    <p:sldId id="369" r:id="rId13"/>
    <p:sldId id="370" r:id="rId14"/>
    <p:sldId id="371" r:id="rId15"/>
    <p:sldId id="372" r:id="rId16"/>
    <p:sldId id="373" r:id="rId17"/>
    <p:sldId id="374" r:id="rId18"/>
    <p:sldId id="499" r:id="rId19"/>
    <p:sldId id="496"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 initials="" lastIdx="2" clrIdx="0"/>
  <p:cmAuthor id="2" name="Philippa Dyson" initials="PD" lastIdx="18"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C1E3E"/>
    <a:srgbClr val="D72D4D"/>
    <a:srgbClr val="63E9D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742"/>
    <p:restoredTop sz="62061" autoAdjust="0"/>
  </p:normalViewPr>
  <p:slideViewPr>
    <p:cSldViewPr snapToGrid="0" snapToObjects="1">
      <p:cViewPr varScale="1">
        <p:scale>
          <a:sx n="71" d="100"/>
          <a:sy n="71" d="100"/>
        </p:scale>
        <p:origin x="1872" y="168"/>
      </p:cViewPr>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57BCE7B-220D-6440-B7ED-36241C5AD8FD}" type="datetimeFigureOut">
              <a:rPr lang="en-US" smtClean="0"/>
              <a:t>9/18/19</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E6167A-3651-E342-8201-E6B08885B647}" type="slidenum">
              <a:rPr lang="en-US" smtClean="0"/>
              <a:t>‹#›</a:t>
            </a:fld>
            <a:endParaRPr lang="en-US"/>
          </a:p>
        </p:txBody>
      </p:sp>
    </p:spTree>
    <p:extLst>
      <p:ext uri="{BB962C8B-B14F-4D97-AF65-F5344CB8AC3E}">
        <p14:creationId xmlns:p14="http://schemas.microsoft.com/office/powerpoint/2010/main" val="15414430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EE61B6-BC19-A04F-A549-512F5AFDAA61}" type="datetimeFigureOut">
              <a:rPr lang="en-US" smtClean="0"/>
              <a:t>9/18/19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8B360C-515C-A84C-B4F5-87BB132FEF86}" type="slidenum">
              <a:rPr lang="en-US" smtClean="0"/>
              <a:t>‹#›</a:t>
            </a:fld>
            <a:endParaRPr lang="en-US"/>
          </a:p>
        </p:txBody>
      </p:sp>
    </p:spTree>
    <p:extLst>
      <p:ext uri="{BB962C8B-B14F-4D97-AF65-F5344CB8AC3E}">
        <p14:creationId xmlns:p14="http://schemas.microsoft.com/office/powerpoint/2010/main" val="956280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commons.wikimedia.org/wiki/File:Wooden_Chair_5678.jpg"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s://commons.wikimedia.org/w/index.php?curid=215320" TargetMode="Externa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aplus.com/a/giant-pandas-no-longer-an-endangered-species?no_monetization=true"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cites.org/eng/disc/parties/chronolo.php?order=field_country_official_name&amp;sort=asc"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commons.wikimedia.org/wiki/File:%E0%A4%B9%E0%A5%81%E0%A4%81%E0%A4%A1%E0%A4%BE%E0%A4%B0.JPG"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www.cites.org/eng/cms/index.php/component/cp"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8:notes"/>
          <p:cNvSpPr>
            <a:spLocks noGrp="1" noRot="1" noChangeAspect="1"/>
          </p:cNvSpPr>
          <p:nvPr>
            <p:ph type="sldImg" idx="2"/>
          </p:nvPr>
        </p:nvSpPr>
        <p:spPr>
          <a:xfrm>
            <a:off x="1257300" y="719138"/>
            <a:ext cx="4802188" cy="36004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 name="Google Shape;120;p8:notes"/>
          <p:cNvSpPr txBox="1">
            <a:spLocks noGrp="1"/>
          </p:cNvSpPr>
          <p:nvPr>
            <p:ph type="body" idx="1"/>
          </p:nvPr>
        </p:nvSpPr>
        <p:spPr>
          <a:xfrm>
            <a:off x="1257299" y="4560570"/>
            <a:ext cx="5326381" cy="4320540"/>
          </a:xfrm>
          <a:prstGeom prst="rect">
            <a:avLst/>
          </a:prstGeom>
          <a:noFill/>
          <a:ln>
            <a:noFill/>
          </a:ln>
        </p:spPr>
        <p:txBody>
          <a:bodyPr spcFirstLastPara="1" wrap="square" lIns="96650" tIns="48325" rIns="96650" bIns="48325" anchor="t" anchorCtr="0">
            <a:noAutofit/>
          </a:bodyPr>
          <a:lstStyle/>
          <a:p>
            <a:pPr marL="0" marR="0" lvl="0" indent="0" algn="l" rtl="0">
              <a:spcBef>
                <a:spcPts val="0"/>
              </a:spcBef>
              <a:spcAft>
                <a:spcPts val="0"/>
              </a:spcAft>
              <a:buNone/>
            </a:pPr>
            <a:endParaRPr sz="1200" b="0" i="0" u="none" strike="noStrike" cap="none" dirty="0">
              <a:solidFill>
                <a:schemeClr val="dk1"/>
              </a:solidFill>
              <a:latin typeface="Calibri"/>
              <a:ea typeface="Calibri"/>
              <a:cs typeface="Calibri"/>
              <a:sym typeface="Calibri"/>
            </a:endParaRPr>
          </a:p>
        </p:txBody>
      </p:sp>
      <p:sp>
        <p:nvSpPr>
          <p:cNvPr id="121" name="Google Shape;121;p8:notes"/>
          <p:cNvSpPr txBox="1">
            <a:spLocks noGrp="1"/>
          </p:cNvSpPr>
          <p:nvPr>
            <p:ph type="sldNum" idx="12"/>
          </p:nvPr>
        </p:nvSpPr>
        <p:spPr>
          <a:xfrm>
            <a:off x="4143588" y="9119474"/>
            <a:ext cx="3169920" cy="480060"/>
          </a:xfrm>
          <a:prstGeom prst="rect">
            <a:avLst/>
          </a:prstGeom>
          <a:noFill/>
          <a:ln>
            <a:noFill/>
          </a:ln>
        </p:spPr>
        <p:txBody>
          <a:bodyPr spcFirstLastPara="1" wrap="square" lIns="96650" tIns="48325" rIns="96650" bIns="48325" anchor="b" anchorCtr="0">
            <a:noAutofit/>
          </a:bodyPr>
          <a:lstStyle/>
          <a:p>
            <a:pPr marL="0" marR="0" lvl="0" indent="0" algn="r" rtl="0">
              <a:spcBef>
                <a:spcPts val="0"/>
              </a:spcBef>
              <a:spcAft>
                <a:spcPts val="0"/>
              </a:spcAft>
              <a:buNone/>
            </a:pPr>
            <a:fld id="{00000000-1234-1234-1234-123412341234}" type="slidenum">
              <a:rPr lang="en-US" sz="1300">
                <a:solidFill>
                  <a:schemeClr val="dk1"/>
                </a:solidFill>
                <a:latin typeface="Calibri"/>
                <a:ea typeface="Calibri"/>
                <a:cs typeface="Calibri"/>
                <a:sym typeface="Calibri"/>
              </a:rPr>
              <a:t>1</a:t>
            </a:fld>
            <a:endParaRPr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03344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p32:notes"/>
          <p:cNvSpPr>
            <a:spLocks noGrp="1" noRot="1" noChangeAspect="1"/>
          </p:cNvSpPr>
          <p:nvPr>
            <p:ph type="sldImg" idx="2"/>
          </p:nvPr>
        </p:nvSpPr>
        <p:spPr>
          <a:xfrm>
            <a:off x="1257300" y="719138"/>
            <a:ext cx="4802188" cy="36004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0" name="Google Shape;440;p32:notes"/>
          <p:cNvSpPr txBox="1">
            <a:spLocks noGrp="1"/>
          </p:cNvSpPr>
          <p:nvPr>
            <p:ph type="body" idx="1"/>
          </p:nvPr>
        </p:nvSpPr>
        <p:spPr>
          <a:xfrm>
            <a:off x="1257299" y="4560570"/>
            <a:ext cx="4802189" cy="4320540"/>
          </a:xfrm>
          <a:prstGeom prst="rect">
            <a:avLst/>
          </a:prstGeom>
          <a:noFill/>
          <a:ln>
            <a:noFill/>
          </a:ln>
        </p:spPr>
        <p:txBody>
          <a:bodyPr spcFirstLastPara="1" wrap="square" lIns="96650" tIns="48325" rIns="96650" bIns="48325" anchor="t" anchorCtr="0">
            <a:noAutofit/>
          </a:bodyPr>
          <a:lstStyle/>
          <a:p>
            <a:pPr marL="285750" marR="0" lvl="0" indent="-28575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Smugglers use a variety of modes of transport to move smuggled wildlife. </a:t>
            </a:r>
            <a:endParaRPr dirty="0"/>
          </a:p>
          <a:p>
            <a:pPr marL="285750" marR="0" lvl="0" indent="-28575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This may include:</a:t>
            </a:r>
            <a:endParaRPr dirty="0"/>
          </a:p>
          <a:p>
            <a:pPr marL="763799" marR="0" lvl="1" indent="-28575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By land (motorbike, car, taxi, bus and trucks or train)</a:t>
            </a:r>
            <a:endParaRPr dirty="0"/>
          </a:p>
          <a:p>
            <a:pPr marL="763799" marR="0" lvl="1" indent="-28575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By sea in shipping containers, </a:t>
            </a:r>
            <a:endParaRPr dirty="0"/>
          </a:p>
          <a:p>
            <a:pPr marL="763799" marR="0" lvl="1" indent="-28575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By air.</a:t>
            </a:r>
            <a:endParaRPr dirty="0"/>
          </a:p>
        </p:txBody>
      </p:sp>
      <p:sp>
        <p:nvSpPr>
          <p:cNvPr id="441" name="Google Shape;441;p32:notes"/>
          <p:cNvSpPr txBox="1">
            <a:spLocks noGrp="1"/>
          </p:cNvSpPr>
          <p:nvPr>
            <p:ph type="sldNum" idx="12"/>
          </p:nvPr>
        </p:nvSpPr>
        <p:spPr>
          <a:xfrm>
            <a:off x="4143588" y="9119474"/>
            <a:ext cx="3169920" cy="480060"/>
          </a:xfrm>
          <a:prstGeom prst="rect">
            <a:avLst/>
          </a:prstGeom>
          <a:noFill/>
          <a:ln>
            <a:noFill/>
          </a:ln>
        </p:spPr>
        <p:txBody>
          <a:bodyPr spcFirstLastPara="1" wrap="square" lIns="96650" tIns="48325" rIns="96650" bIns="48325" anchor="b" anchorCtr="0">
            <a:noAutofit/>
          </a:bodyPr>
          <a:lstStyle/>
          <a:p>
            <a:pPr marL="0" marR="0" lvl="0" indent="0" algn="r" rtl="0">
              <a:spcBef>
                <a:spcPts val="0"/>
              </a:spcBef>
              <a:spcAft>
                <a:spcPts val="0"/>
              </a:spcAft>
              <a:buNone/>
            </a:pPr>
            <a:fld id="{00000000-1234-1234-1234-123412341234}" type="slidenum">
              <a:rPr lang="en-US" sz="1300">
                <a:solidFill>
                  <a:schemeClr val="dk1"/>
                </a:solidFill>
                <a:latin typeface="Calibri"/>
                <a:ea typeface="Calibri"/>
                <a:cs typeface="Calibri"/>
                <a:sym typeface="Calibri"/>
              </a:rPr>
              <a:t>10</a:t>
            </a:fld>
            <a:endParaRPr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426935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16:notes"/>
          <p:cNvSpPr>
            <a:spLocks noGrp="1" noRot="1" noChangeAspect="1"/>
          </p:cNvSpPr>
          <p:nvPr>
            <p:ph type="sldImg" idx="2"/>
          </p:nvPr>
        </p:nvSpPr>
        <p:spPr>
          <a:xfrm>
            <a:off x="11176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2" name="Google Shape;212;p16:notes"/>
          <p:cNvSpPr txBox="1">
            <a:spLocks noGrp="1"/>
          </p:cNvSpPr>
          <p:nvPr>
            <p:ph type="body" idx="1"/>
          </p:nvPr>
        </p:nvSpPr>
        <p:spPr>
          <a:xfrm>
            <a:off x="272554" y="4415790"/>
            <a:ext cx="6336704" cy="4552890"/>
          </a:xfrm>
          <a:prstGeom prst="rect">
            <a:avLst/>
          </a:prstGeom>
          <a:noFill/>
          <a:ln>
            <a:noFill/>
          </a:ln>
        </p:spPr>
        <p:txBody>
          <a:bodyPr spcFirstLastPara="1" wrap="square" lIns="92425" tIns="46200" rIns="92425" bIns="46200" anchor="t" anchorCtr="0">
            <a:noAutofit/>
          </a:bodyPr>
          <a:lstStyle/>
          <a:p>
            <a:pPr marL="285750" marR="0" lvl="0" indent="-285750" algn="l" rtl="0">
              <a:spcBef>
                <a:spcPts val="0"/>
              </a:spcBef>
              <a:spcAft>
                <a:spcPts val="0"/>
              </a:spcAft>
              <a:buClr>
                <a:schemeClr val="dk1"/>
              </a:buClr>
              <a:buSzPts val="1300"/>
              <a:buFont typeface="Arial" charset="0"/>
              <a:buChar char="•"/>
            </a:pPr>
            <a:r>
              <a:rPr lang="en-US" sz="1300" b="1" i="0" u="none" strike="noStrike" cap="none" dirty="0">
                <a:solidFill>
                  <a:schemeClr val="dk1"/>
                </a:solidFill>
                <a:latin typeface="Calibri"/>
                <a:ea typeface="Calibri"/>
                <a:cs typeface="Calibri"/>
                <a:sym typeface="Calibri"/>
              </a:rPr>
              <a:t>This map</a:t>
            </a:r>
            <a:r>
              <a:rPr lang="en-US" sz="1300" b="1" i="0" u="none" strike="noStrike" cap="none" baseline="0" dirty="0">
                <a:solidFill>
                  <a:schemeClr val="dk1"/>
                </a:solidFill>
                <a:latin typeface="Calibri"/>
                <a:ea typeface="Calibri"/>
                <a:cs typeface="Calibri"/>
                <a:sym typeface="Calibri"/>
              </a:rPr>
              <a:t> of trafficking routes represents the flights used to traffic wildlife products through the air transport sector. </a:t>
            </a:r>
            <a:r>
              <a:rPr lang="en-US" sz="1300" b="0" i="0" u="none" strike="noStrike" cap="none" baseline="0" dirty="0">
                <a:solidFill>
                  <a:schemeClr val="dk1"/>
                </a:solidFill>
                <a:latin typeface="Calibri"/>
                <a:ea typeface="Calibri"/>
                <a:cs typeface="Calibri"/>
                <a:sym typeface="Calibri"/>
              </a:rPr>
              <a:t>This includes instances where the product did no actually enter a country because it was seized earlier in the route. The Transparency of the line for each route represents the number of times it was used. The bubbles represent the total number of flights to and from each city.</a:t>
            </a:r>
          </a:p>
          <a:p>
            <a:pPr marL="0" marR="0" lvl="0" indent="0" algn="l" rtl="0">
              <a:spcBef>
                <a:spcPts val="0"/>
              </a:spcBef>
              <a:spcAft>
                <a:spcPts val="0"/>
              </a:spcAft>
              <a:buClr>
                <a:schemeClr val="dk1"/>
              </a:buClr>
              <a:buSzPts val="1300"/>
              <a:buFont typeface="Arial" charset="0"/>
              <a:buNone/>
            </a:pPr>
            <a:endParaRPr lang="en-US" sz="1300" b="0" i="0" u="none" strike="noStrike" cap="none" baseline="0"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300"/>
              <a:buFont typeface="Arial" charset="0"/>
              <a:buNone/>
            </a:pPr>
            <a:r>
              <a:rPr lang="en-US" sz="1300" b="0" i="0" u="none" strike="noStrike" cap="none" baseline="0" dirty="0">
                <a:solidFill>
                  <a:schemeClr val="dk1"/>
                </a:solidFill>
                <a:latin typeface="Calibri"/>
                <a:ea typeface="Calibri"/>
                <a:cs typeface="Calibri"/>
                <a:sym typeface="Calibri"/>
              </a:rPr>
              <a:t>[Additional points that a speaker is welcome to use]: </a:t>
            </a:r>
            <a:endParaRPr lang="en-US" sz="1300" b="1" i="0" u="none" strike="noStrike" cap="none"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300"/>
              <a:buFont typeface="Arial" charset="0"/>
              <a:buChar char="•"/>
            </a:pPr>
            <a:r>
              <a:rPr lang="en-US" sz="1300" b="1" i="0" u="none" strike="noStrike" cap="none" dirty="0">
                <a:solidFill>
                  <a:schemeClr val="dk1"/>
                </a:solidFill>
                <a:latin typeface="Calibri"/>
                <a:ea typeface="Calibri"/>
                <a:cs typeface="Calibri"/>
                <a:sym typeface="Calibri"/>
              </a:rPr>
              <a:t>Trafficked wildlife is moved across the globe</a:t>
            </a:r>
            <a:r>
              <a:rPr lang="en-US" sz="1300" b="0" i="0" u="none" strike="noStrike" cap="none" dirty="0">
                <a:solidFill>
                  <a:schemeClr val="dk1"/>
                </a:solidFill>
                <a:latin typeface="Calibri"/>
                <a:ea typeface="Calibri"/>
                <a:cs typeface="Calibri"/>
                <a:sym typeface="Calibri"/>
              </a:rPr>
              <a:t>.  </a:t>
            </a:r>
            <a:endParaRPr dirty="0"/>
          </a:p>
          <a:p>
            <a:pPr marL="742950" marR="0" lvl="1" indent="-285750" algn="l" rtl="0">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This does not just involve Africa, Asia and South and Central America.  </a:t>
            </a:r>
            <a:endParaRPr dirty="0"/>
          </a:p>
          <a:p>
            <a:pPr marL="742950" marR="0" lvl="1" indent="-285750" algn="l" rtl="0">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Trafficking routes also include Japan, Russia, the United States, Middle East and Europe as well.  </a:t>
            </a:r>
            <a:endParaRPr dirty="0"/>
          </a:p>
          <a:p>
            <a:pPr marL="742950" marR="0" lvl="1" indent="-285750" algn="l" rtl="0">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We should always be aware of the possibility that wildlife traffickers are operating where we</a:t>
            </a:r>
            <a:r>
              <a:rPr lang="en-US" sz="1300" b="0" i="0" u="none" strike="noStrike" cap="none" baseline="0" dirty="0">
                <a:solidFill>
                  <a:schemeClr val="dk1"/>
                </a:solidFill>
                <a:latin typeface="Calibri"/>
                <a:ea typeface="Calibri"/>
                <a:cs typeface="Calibri"/>
                <a:sym typeface="Calibri"/>
              </a:rPr>
              <a:t> </a:t>
            </a:r>
            <a:r>
              <a:rPr lang="en-US" sz="1300" b="0" i="0" u="none" strike="noStrike" cap="none" dirty="0">
                <a:solidFill>
                  <a:schemeClr val="dk1"/>
                </a:solidFill>
                <a:latin typeface="Calibri"/>
                <a:ea typeface="Calibri"/>
                <a:cs typeface="Calibri"/>
                <a:sym typeface="Calibri"/>
              </a:rPr>
              <a:t>work. </a:t>
            </a:r>
            <a:endParaRPr sz="1300" b="0" i="0" u="none" strike="noStrike" cap="none"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300"/>
              <a:buFont typeface="Arial" charset="0"/>
              <a:buChar char="•"/>
            </a:pPr>
            <a:r>
              <a:rPr lang="en-US" sz="1300" b="1" i="0" u="none" strike="noStrike" cap="none" dirty="0">
                <a:solidFill>
                  <a:schemeClr val="dk1"/>
                </a:solidFill>
                <a:latin typeface="+mn-lt"/>
                <a:ea typeface="Calibri"/>
                <a:cs typeface="Calibri"/>
                <a:sym typeface="Calibri"/>
              </a:rPr>
              <a:t>Trends in wildlife trafficking change over time, as do the transport routes used by smugglers.   </a:t>
            </a:r>
            <a:endParaRPr lang="en-US" b="1" dirty="0"/>
          </a:p>
          <a:p>
            <a:pPr marL="742950" marR="0" lvl="1" indent="-285750" algn="l" rtl="0">
              <a:spcBef>
                <a:spcPts val="0"/>
              </a:spcBef>
              <a:spcAft>
                <a:spcPts val="0"/>
              </a:spcAft>
              <a:buClr>
                <a:schemeClr val="dk1"/>
              </a:buClr>
              <a:buSzPts val="1300"/>
              <a:buFont typeface="Arial" charset="0"/>
              <a:buChar char="•"/>
            </a:pPr>
            <a:r>
              <a:rPr lang="en-US" sz="1300" b="0" i="0" u="none" strike="noStrike" cap="none" dirty="0">
                <a:solidFill>
                  <a:schemeClr val="dk1"/>
                </a:solidFill>
                <a:latin typeface="+mn-lt"/>
                <a:ea typeface="Calibri"/>
                <a:cs typeface="Calibri"/>
                <a:sym typeface="Calibri"/>
              </a:rPr>
              <a:t>For example, illegal traders used to source pangolins from Southeast Asia, </a:t>
            </a:r>
            <a:endParaRPr lang="en-US" dirty="0"/>
          </a:p>
          <a:p>
            <a:pPr marL="742950" marR="0" lvl="1" indent="-285750" algn="l" rtl="0">
              <a:spcBef>
                <a:spcPts val="0"/>
              </a:spcBef>
              <a:spcAft>
                <a:spcPts val="0"/>
              </a:spcAft>
              <a:buClr>
                <a:schemeClr val="dk1"/>
              </a:buClr>
              <a:buSzPts val="1300"/>
              <a:buFont typeface="Arial" charset="0"/>
              <a:buChar char="•"/>
            </a:pPr>
            <a:r>
              <a:rPr lang="en-US" sz="1300" b="0" i="0" u="none" strike="noStrike" cap="none" dirty="0">
                <a:solidFill>
                  <a:schemeClr val="dk1"/>
                </a:solidFill>
                <a:latin typeface="+mn-lt"/>
                <a:ea typeface="Calibri"/>
                <a:cs typeface="Calibri"/>
                <a:sym typeface="Calibri"/>
              </a:rPr>
              <a:t>Since wild populations have declined from poaching, many pangolins are now sourced from Africa to meet demand for these animals in Asia. </a:t>
            </a:r>
            <a:endParaRPr lang="en-US" dirty="0"/>
          </a:p>
          <a:p>
            <a:pPr marL="285750" marR="0" lvl="0" indent="-285750" algn="l" rtl="0">
              <a:spcBef>
                <a:spcPts val="0"/>
              </a:spcBef>
              <a:spcAft>
                <a:spcPts val="0"/>
              </a:spcAft>
              <a:buClr>
                <a:schemeClr val="dk1"/>
              </a:buClr>
              <a:buSzPts val="1300"/>
              <a:buFont typeface="Arial" charset="0"/>
              <a:buChar char="•"/>
            </a:pPr>
            <a:r>
              <a:rPr lang="en-US" sz="1300" b="1" i="0" u="none" strike="noStrike" cap="none" dirty="0">
                <a:solidFill>
                  <a:schemeClr val="dk1"/>
                </a:solidFill>
                <a:latin typeface="Calibri"/>
                <a:ea typeface="Calibri"/>
                <a:cs typeface="Calibri"/>
                <a:sym typeface="Calibri"/>
              </a:rPr>
              <a:t>A large portion of smuggled wildlife originates in Africa and is destined for Asia.  </a:t>
            </a:r>
            <a:endParaRPr b="1" dirty="0"/>
          </a:p>
          <a:p>
            <a:pPr marL="742950" marR="0" lvl="1" indent="-285750" algn="l" rtl="0">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Often trafficked wildlife will be moved from plane to plane at one or more locations.</a:t>
            </a:r>
            <a:endParaRPr dirty="0"/>
          </a:p>
          <a:p>
            <a:pPr marL="742950" marR="0" lvl="1" indent="-285750" algn="l" rtl="0">
              <a:lnSpc>
                <a:spcPct val="100000"/>
              </a:lnSpc>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Wildlife originating from Africa may be sent from, for example, South Africa and Mozambique to other airports (such as Addis Ababa in Ethiopia or Nairobi in Kenya) before leaving the continent.  </a:t>
            </a:r>
            <a:endParaRPr dirty="0"/>
          </a:p>
          <a:p>
            <a:pPr marL="742950" marR="0" lvl="1" indent="-285750" algn="l" rtl="0">
              <a:lnSpc>
                <a:spcPct val="100000"/>
              </a:lnSpc>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Sometimes this is done because there are no direct flights, or to go</a:t>
            </a:r>
            <a:r>
              <a:rPr lang="en-US" sz="1300" b="0" i="0" u="none" strike="noStrike" cap="none" baseline="0" dirty="0">
                <a:solidFill>
                  <a:schemeClr val="dk1"/>
                </a:solidFill>
                <a:latin typeface="Calibri"/>
                <a:ea typeface="Calibri"/>
                <a:cs typeface="Calibri"/>
                <a:sym typeface="Calibri"/>
              </a:rPr>
              <a:t> via a location where known corrupted officials are stationed</a:t>
            </a:r>
            <a:r>
              <a:rPr lang="en-US" sz="1300" b="0" i="0" u="none" strike="noStrike" cap="none" dirty="0">
                <a:solidFill>
                  <a:schemeClr val="dk1"/>
                </a:solidFill>
                <a:latin typeface="Calibri"/>
                <a:ea typeface="Calibri"/>
                <a:cs typeface="Calibri"/>
                <a:sym typeface="Calibri"/>
              </a:rPr>
              <a:t>.  </a:t>
            </a:r>
            <a:endParaRPr dirty="0"/>
          </a:p>
          <a:p>
            <a:pPr marL="285750" marR="0" lvl="0" indent="-285750" algn="l" rtl="0">
              <a:lnSpc>
                <a:spcPct val="100000"/>
              </a:lnSpc>
              <a:spcBef>
                <a:spcPts val="0"/>
              </a:spcBef>
              <a:spcAft>
                <a:spcPts val="0"/>
              </a:spcAft>
              <a:buClr>
                <a:schemeClr val="dk1"/>
              </a:buClr>
              <a:buSzPts val="1300"/>
              <a:buFont typeface="Arial" charset="0"/>
              <a:buChar char="•"/>
            </a:pPr>
            <a:r>
              <a:rPr lang="en-US" sz="1300" b="1" i="0" u="none" strike="noStrike" cap="none" dirty="0">
                <a:solidFill>
                  <a:schemeClr val="dk1"/>
                </a:solidFill>
                <a:latin typeface="Calibri"/>
                <a:ea typeface="Calibri"/>
                <a:cs typeface="Calibri"/>
                <a:sym typeface="Calibri"/>
              </a:rPr>
              <a:t>Transit locations may be used – even where there are direct flights.</a:t>
            </a:r>
            <a:r>
              <a:rPr lang="en-US" sz="1300" b="0" i="0" u="none" strike="noStrike" cap="none" dirty="0">
                <a:solidFill>
                  <a:schemeClr val="dk1"/>
                </a:solidFill>
                <a:latin typeface="Calibri"/>
                <a:ea typeface="Calibri"/>
                <a:cs typeface="Calibri"/>
                <a:sym typeface="Calibri"/>
              </a:rPr>
              <a:t>  </a:t>
            </a:r>
            <a:endParaRPr dirty="0"/>
          </a:p>
          <a:p>
            <a:pPr marL="742950" marR="0" lvl="1" indent="-285750" algn="l" rtl="0">
              <a:lnSpc>
                <a:spcPct val="100000"/>
              </a:lnSpc>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Commonly used transit locations for wildlife originating in Africa include the Middle East, Europe and Asia.  </a:t>
            </a:r>
            <a:endParaRPr dirty="0"/>
          </a:p>
          <a:p>
            <a:pPr marL="0" marR="0" lvl="0" indent="0" algn="l" rtl="0">
              <a:lnSpc>
                <a:spcPct val="100000"/>
              </a:lnSpc>
              <a:spcBef>
                <a:spcPts val="0"/>
              </a:spcBef>
              <a:spcAft>
                <a:spcPts val="0"/>
              </a:spcAft>
              <a:buClr>
                <a:schemeClr val="dk1"/>
              </a:buClr>
              <a:buSzPts val="1200"/>
              <a:buFont typeface="Calibri"/>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endParaRPr sz="1200" b="0" i="0" u="none" strike="noStrike" cap="none" dirty="0">
              <a:solidFill>
                <a:schemeClr val="dk1"/>
              </a:solidFill>
              <a:latin typeface="Calibri"/>
              <a:ea typeface="Calibri"/>
              <a:cs typeface="Calibri"/>
              <a:sym typeface="Calibri"/>
            </a:endParaRPr>
          </a:p>
        </p:txBody>
      </p:sp>
      <p:sp>
        <p:nvSpPr>
          <p:cNvPr id="213" name="Google Shape;213;p16:notes"/>
          <p:cNvSpPr txBox="1">
            <a:spLocks noGrp="1"/>
          </p:cNvSpPr>
          <p:nvPr>
            <p:ph type="sldNum" idx="12"/>
          </p:nvPr>
        </p:nvSpPr>
        <p:spPr>
          <a:xfrm>
            <a:off x="3898102" y="8829967"/>
            <a:ext cx="2982119" cy="464820"/>
          </a:xfrm>
          <a:prstGeom prst="rect">
            <a:avLst/>
          </a:prstGeom>
          <a:noFill/>
          <a:ln>
            <a:noFill/>
          </a:ln>
        </p:spPr>
        <p:txBody>
          <a:bodyPr spcFirstLastPara="1" wrap="square" lIns="92425" tIns="46200" rIns="92425" bIns="462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11</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879535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8:notes"/>
          <p:cNvSpPr>
            <a:spLocks noGrp="1" noRot="1" noChangeAspect="1"/>
          </p:cNvSpPr>
          <p:nvPr>
            <p:ph type="sldImg" idx="2"/>
          </p:nvPr>
        </p:nvSpPr>
        <p:spPr>
          <a:xfrm>
            <a:off x="11176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 name="Google Shape;106;p8:notes"/>
          <p:cNvSpPr txBox="1">
            <a:spLocks noGrp="1"/>
          </p:cNvSpPr>
          <p:nvPr>
            <p:ph type="body" idx="1"/>
          </p:nvPr>
        </p:nvSpPr>
        <p:spPr>
          <a:xfrm>
            <a:off x="344562" y="4415789"/>
            <a:ext cx="6192688" cy="4414177"/>
          </a:xfrm>
          <a:prstGeom prst="rect">
            <a:avLst/>
          </a:prstGeom>
          <a:noFill/>
          <a:ln>
            <a:noFill/>
          </a:ln>
        </p:spPr>
        <p:txBody>
          <a:bodyPr spcFirstLastPara="1" wrap="square" lIns="92425" tIns="46200" rIns="92425" bIns="46200" anchor="t" anchorCtr="0">
            <a:noAutofit/>
          </a:bodyPr>
          <a:lstStyle/>
          <a:p>
            <a:pPr marL="0" marR="0" lvl="0" indent="0" algn="l" rtl="0">
              <a:spcBef>
                <a:spcPts val="0"/>
              </a:spcBef>
              <a:spcAft>
                <a:spcPts val="0"/>
              </a:spcAft>
              <a:buClr>
                <a:schemeClr val="dk1"/>
              </a:buClr>
              <a:buSzPts val="1300"/>
              <a:buFont typeface="Calibri"/>
              <a:buNone/>
            </a:pPr>
            <a:r>
              <a:rPr lang="en-US" sz="1300" b="1" i="0" u="none" strike="noStrike" cap="none" dirty="0">
                <a:solidFill>
                  <a:schemeClr val="dk1"/>
                </a:solidFill>
                <a:latin typeface="Calibri"/>
                <a:ea typeface="Calibri"/>
                <a:cs typeface="Calibri"/>
                <a:sym typeface="Calibri"/>
              </a:rPr>
              <a:t>Why are airlines and airports used to traffic wildlife?</a:t>
            </a:r>
            <a:endParaRPr sz="1300" b="1" i="0" u="none" strike="noStrike" cap="none"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Air transport is</a:t>
            </a:r>
            <a:r>
              <a:rPr lang="en-US" sz="1300" b="1" i="0" u="none" strike="noStrike" cap="none" dirty="0">
                <a:solidFill>
                  <a:schemeClr val="dk1"/>
                </a:solidFill>
                <a:latin typeface="Calibri"/>
                <a:ea typeface="Calibri"/>
                <a:cs typeface="Calibri"/>
                <a:sym typeface="Calibri"/>
              </a:rPr>
              <a:t> fast</a:t>
            </a:r>
            <a:r>
              <a:rPr lang="en-US" sz="1300" b="0" i="0" u="none" strike="noStrike" cap="none" dirty="0">
                <a:solidFill>
                  <a:schemeClr val="dk1"/>
                </a:solidFill>
                <a:latin typeface="Calibri"/>
                <a:ea typeface="Calibri"/>
                <a:cs typeface="Calibri"/>
                <a:sym typeface="Calibri"/>
              </a:rPr>
              <a:t>: </a:t>
            </a:r>
            <a:endParaRPr dirty="0"/>
          </a:p>
          <a:p>
            <a:pPr marL="742950" marR="0" lvl="1" indent="-285750" algn="l" rtl="0">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Smugglers want to limit the amount of time that their contraband is in transit.  </a:t>
            </a:r>
            <a:endParaRPr dirty="0"/>
          </a:p>
          <a:p>
            <a:pPr marL="742950" marR="0" lvl="1" indent="-285750" algn="l" rtl="0">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Cutting transport time means live animals have to go without food and water for a shorter period, reducing death rates and increasing profits.</a:t>
            </a:r>
            <a:endParaRPr dirty="0"/>
          </a:p>
          <a:p>
            <a:pPr marL="285750" marR="0" lvl="0" indent="-285750" algn="l" rtl="0">
              <a:lnSpc>
                <a:spcPct val="100000"/>
              </a:lnSpc>
              <a:spcBef>
                <a:spcPts val="0"/>
              </a:spcBef>
              <a:spcAft>
                <a:spcPts val="0"/>
              </a:spcAft>
              <a:buClr>
                <a:schemeClr val="dk1"/>
              </a:buClr>
              <a:buSzPts val="1300"/>
              <a:buFont typeface="Arial" charset="0"/>
              <a:buChar char="•"/>
            </a:pPr>
            <a:r>
              <a:rPr lang="en-US" sz="1300" b="1" i="0" u="none" strike="noStrike" cap="none" dirty="0">
                <a:solidFill>
                  <a:schemeClr val="dk1"/>
                </a:solidFill>
                <a:latin typeface="Calibri"/>
                <a:ea typeface="Calibri"/>
                <a:cs typeface="Calibri"/>
                <a:sym typeface="Calibri"/>
              </a:rPr>
              <a:t>Convenient</a:t>
            </a:r>
            <a:r>
              <a:rPr lang="en-US" sz="1300" b="0" i="0" u="none" strike="noStrike" cap="none" dirty="0">
                <a:solidFill>
                  <a:schemeClr val="dk1"/>
                </a:solidFill>
                <a:latin typeface="Calibri"/>
                <a:ea typeface="Calibri"/>
                <a:cs typeface="Calibri"/>
                <a:sym typeface="Calibri"/>
              </a:rPr>
              <a:t>: </a:t>
            </a:r>
            <a:endParaRPr dirty="0"/>
          </a:p>
          <a:p>
            <a:pPr marL="742950" marR="0" lvl="1" indent="-285750" algn="l" rtl="0">
              <a:lnSpc>
                <a:spcPct val="100000"/>
              </a:lnSpc>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Air transport gives opportunity for different travel routes to and from major origin and destination countries </a:t>
            </a:r>
            <a:endParaRPr dirty="0"/>
          </a:p>
          <a:p>
            <a:pPr marL="285750" marR="0" lvl="0" indent="-285750" algn="l" rtl="0">
              <a:lnSpc>
                <a:spcPct val="100000"/>
              </a:lnSpc>
              <a:spcBef>
                <a:spcPts val="0"/>
              </a:spcBef>
              <a:spcAft>
                <a:spcPts val="0"/>
              </a:spcAft>
              <a:buClr>
                <a:schemeClr val="dk1"/>
              </a:buClr>
              <a:buSzPts val="1300"/>
              <a:buFont typeface="Arial" charset="0"/>
              <a:buChar char="•"/>
            </a:pPr>
            <a:r>
              <a:rPr lang="en-US" sz="1300" b="1" i="0" u="none" strike="noStrike" cap="none" dirty="0">
                <a:solidFill>
                  <a:schemeClr val="dk1"/>
                </a:solidFill>
                <a:latin typeface="Calibri"/>
                <a:ea typeface="Calibri"/>
                <a:cs typeface="Calibri"/>
                <a:sym typeface="Calibri"/>
              </a:rPr>
              <a:t>Cheap</a:t>
            </a:r>
            <a:r>
              <a:rPr lang="en-US" sz="1300" b="0" i="0" u="none" strike="noStrike" cap="none" dirty="0">
                <a:solidFill>
                  <a:schemeClr val="dk1"/>
                </a:solidFill>
                <a:latin typeface="Calibri"/>
                <a:ea typeface="Calibri"/>
                <a:cs typeface="Calibri"/>
                <a:sym typeface="Calibri"/>
              </a:rPr>
              <a:t>: </a:t>
            </a:r>
            <a:endParaRPr dirty="0"/>
          </a:p>
          <a:p>
            <a:pPr marL="742950" marR="0" lvl="1" indent="-285750" algn="l" rtl="0">
              <a:lnSpc>
                <a:spcPct val="100000"/>
              </a:lnSpc>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Air travel has become fairly cheap, this means that the smuggling gangs spend less money to transport their goods.  </a:t>
            </a:r>
            <a:endParaRPr dirty="0"/>
          </a:p>
          <a:p>
            <a:pPr marL="742950" marR="0" lvl="1" indent="-285750" algn="l" rtl="0">
              <a:lnSpc>
                <a:spcPct val="100000"/>
              </a:lnSpc>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The traffickers spend less on transport, leaving more money for profit.  </a:t>
            </a:r>
            <a:endParaRPr dirty="0"/>
          </a:p>
          <a:p>
            <a:pPr marL="742950" marR="0" lvl="1" indent="-285750" algn="l" rtl="0">
              <a:lnSpc>
                <a:spcPct val="100000"/>
              </a:lnSpc>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Wildlife smuggling can be easy: you can pack the items in your baggage or carry it with you, no need for any documents or fees etc. </a:t>
            </a:r>
            <a:endParaRPr dirty="0"/>
          </a:p>
          <a:p>
            <a:pPr marL="285750" marR="0" lvl="0" indent="-285750" algn="l" rtl="0">
              <a:spcBef>
                <a:spcPts val="0"/>
              </a:spcBef>
              <a:spcAft>
                <a:spcPts val="0"/>
              </a:spcAft>
              <a:buClr>
                <a:schemeClr val="dk1"/>
              </a:buClr>
              <a:buSzPts val="1300"/>
              <a:buFont typeface="Arial" charset="0"/>
              <a:buChar char="•"/>
            </a:pPr>
            <a:r>
              <a:rPr lang="en-US" sz="1300" b="1" i="0" u="none" strike="noStrike" cap="none" dirty="0">
                <a:solidFill>
                  <a:schemeClr val="dk1"/>
                </a:solidFill>
                <a:latin typeface="Calibri"/>
                <a:ea typeface="Calibri"/>
                <a:cs typeface="Calibri"/>
                <a:sym typeface="Calibri"/>
              </a:rPr>
              <a:t>Relatively low risk</a:t>
            </a:r>
            <a:r>
              <a:rPr lang="en-US" sz="1300" b="0" i="0" u="none" strike="noStrike" cap="none" dirty="0">
                <a:solidFill>
                  <a:schemeClr val="dk1"/>
                </a:solidFill>
                <a:latin typeface="Calibri"/>
                <a:ea typeface="Calibri"/>
                <a:cs typeface="Calibri"/>
                <a:sym typeface="Calibri"/>
              </a:rPr>
              <a:t>: </a:t>
            </a:r>
            <a:endParaRPr dirty="0"/>
          </a:p>
          <a:p>
            <a:pPr marL="742950" marR="0" lvl="1" indent="-285750" algn="l" rtl="0">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With so many passengers flying, there is less chance of getting caught</a:t>
            </a:r>
            <a:endParaRPr dirty="0"/>
          </a:p>
          <a:p>
            <a:pPr marL="285750" marR="0" lvl="0" indent="-285750" algn="l" rtl="0">
              <a:lnSpc>
                <a:spcPct val="100000"/>
              </a:lnSpc>
              <a:spcBef>
                <a:spcPts val="0"/>
              </a:spcBef>
              <a:spcAft>
                <a:spcPts val="0"/>
              </a:spcAft>
              <a:buClr>
                <a:schemeClr val="dk1"/>
              </a:buClr>
              <a:buSzPts val="1300"/>
              <a:buFont typeface="Arial" charset="0"/>
              <a:buChar char="•"/>
            </a:pPr>
            <a:r>
              <a:rPr lang="en-US" sz="1300" b="1" i="0" u="none" strike="noStrike" cap="none" dirty="0">
                <a:solidFill>
                  <a:schemeClr val="dk1"/>
                </a:solidFill>
                <a:latin typeface="Calibri"/>
                <a:ea typeface="Calibri"/>
                <a:cs typeface="Calibri"/>
                <a:sym typeface="Calibri"/>
              </a:rPr>
              <a:t>Corruption</a:t>
            </a:r>
            <a:r>
              <a:rPr lang="en-US" sz="1300" b="0" i="0" u="none" strike="noStrike" cap="none" dirty="0">
                <a:solidFill>
                  <a:schemeClr val="dk1"/>
                </a:solidFill>
                <a:latin typeface="Calibri"/>
                <a:ea typeface="Calibri"/>
                <a:cs typeface="Calibri"/>
                <a:sym typeface="Calibri"/>
              </a:rPr>
              <a:t>: </a:t>
            </a:r>
            <a:endParaRPr dirty="0"/>
          </a:p>
          <a:p>
            <a:pPr marL="742950" marR="0" lvl="1" indent="-285750" algn="l" rtl="0">
              <a:lnSpc>
                <a:spcPct val="100000"/>
              </a:lnSpc>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In many places it isn’t that hard to find someone who is willing to help you by turning a blind eye for a fee (</a:t>
            </a:r>
            <a:r>
              <a:rPr lang="en-US" sz="1300" b="0" i="0" u="none" strike="noStrike" cap="none" dirty="0" err="1">
                <a:solidFill>
                  <a:schemeClr val="dk1"/>
                </a:solidFill>
                <a:latin typeface="Calibri"/>
                <a:ea typeface="Calibri"/>
                <a:cs typeface="Calibri"/>
                <a:sym typeface="Calibri"/>
              </a:rPr>
              <a:t>e.g</a:t>
            </a:r>
            <a:r>
              <a:rPr lang="en-US" sz="1300" b="0" i="0" u="none" strike="noStrike" cap="none" dirty="0">
                <a:solidFill>
                  <a:schemeClr val="dk1"/>
                </a:solidFill>
                <a:latin typeface="Calibri"/>
                <a:ea typeface="Calibri"/>
                <a:cs typeface="Calibri"/>
                <a:sym typeface="Calibri"/>
              </a:rPr>
              <a:t>, airline or airport staff, government officers etc.).  </a:t>
            </a:r>
            <a:endParaRPr dirty="0"/>
          </a:p>
          <a:p>
            <a:pPr marL="742950" marR="0" lvl="1" indent="-285750" algn="l" rtl="0">
              <a:lnSpc>
                <a:spcPct val="100000"/>
              </a:lnSpc>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High profit margins make smuggling a lucrative business for criminals.  </a:t>
            </a:r>
            <a:endParaRPr dirty="0"/>
          </a:p>
          <a:p>
            <a:pPr marL="368300" marR="0" lvl="0" indent="-285750" algn="l" rtl="0">
              <a:spcBef>
                <a:spcPts val="0"/>
              </a:spcBef>
              <a:spcAft>
                <a:spcPts val="0"/>
              </a:spcAft>
              <a:buClr>
                <a:schemeClr val="dk1"/>
              </a:buClr>
              <a:buSzPts val="1300"/>
              <a:buFont typeface="Arial" charset="0"/>
              <a:buChar char="•"/>
            </a:pPr>
            <a:endParaRPr sz="1300" b="0" i="0" u="none" strike="noStrike" cap="none" dirty="0">
              <a:solidFill>
                <a:schemeClr val="dk1"/>
              </a:solidFill>
              <a:latin typeface="Calibri"/>
              <a:ea typeface="Calibri"/>
              <a:cs typeface="Calibri"/>
              <a:sym typeface="Calibri"/>
            </a:endParaRPr>
          </a:p>
        </p:txBody>
      </p:sp>
      <p:sp>
        <p:nvSpPr>
          <p:cNvPr id="107" name="Google Shape;107;p8:notes"/>
          <p:cNvSpPr txBox="1">
            <a:spLocks noGrp="1"/>
          </p:cNvSpPr>
          <p:nvPr>
            <p:ph type="sldNum" idx="12"/>
          </p:nvPr>
        </p:nvSpPr>
        <p:spPr>
          <a:xfrm>
            <a:off x="3898102" y="8829967"/>
            <a:ext cx="2982119" cy="464820"/>
          </a:xfrm>
          <a:prstGeom prst="rect">
            <a:avLst/>
          </a:prstGeom>
          <a:noFill/>
          <a:ln>
            <a:noFill/>
          </a:ln>
        </p:spPr>
        <p:txBody>
          <a:bodyPr spcFirstLastPara="1" wrap="square" lIns="92425" tIns="46200" rIns="92425" bIns="462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12</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243272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9:notes"/>
          <p:cNvSpPr>
            <a:spLocks noGrp="1" noRot="1" noChangeAspect="1"/>
          </p:cNvSpPr>
          <p:nvPr>
            <p:ph type="sldImg" idx="2"/>
          </p:nvPr>
        </p:nvSpPr>
        <p:spPr>
          <a:xfrm>
            <a:off x="11176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 name="Google Shape;118;p9:notes"/>
          <p:cNvSpPr txBox="1">
            <a:spLocks noGrp="1"/>
          </p:cNvSpPr>
          <p:nvPr>
            <p:ph type="body" idx="1"/>
          </p:nvPr>
        </p:nvSpPr>
        <p:spPr>
          <a:xfrm>
            <a:off x="1117600" y="4415790"/>
            <a:ext cx="5076032" cy="4183380"/>
          </a:xfrm>
          <a:prstGeom prst="rect">
            <a:avLst/>
          </a:prstGeom>
          <a:noFill/>
          <a:ln>
            <a:noFill/>
          </a:ln>
        </p:spPr>
        <p:txBody>
          <a:bodyPr spcFirstLastPara="1" wrap="square" lIns="92425" tIns="46200" rIns="92425" bIns="46200" anchor="t" anchorCtr="0">
            <a:noAutofit/>
          </a:bodyPr>
          <a:lstStyle/>
          <a:p>
            <a:pPr marL="285750" marR="0" lvl="0" indent="-285750" algn="l" rtl="0">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A variety of methods are used to smuggle wildlife using air transport.</a:t>
            </a:r>
          </a:p>
          <a:p>
            <a:pPr marL="285750" marR="0" lvl="0" indent="-285750" algn="l" rtl="0">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There is a</a:t>
            </a:r>
            <a:r>
              <a:rPr lang="en-US" sz="1300" b="0" i="0" u="none" strike="noStrike" cap="none" baseline="0" dirty="0">
                <a:solidFill>
                  <a:schemeClr val="dk1"/>
                </a:solidFill>
                <a:latin typeface="Calibri"/>
                <a:ea typeface="Calibri"/>
                <a:cs typeface="Calibri"/>
                <a:sym typeface="Calibri"/>
              </a:rPr>
              <a:t> wide spectrum of incidences including</a:t>
            </a:r>
            <a:r>
              <a:rPr lang="en-US" sz="1300" b="0" i="0" u="none" strike="noStrike" cap="none" dirty="0">
                <a:solidFill>
                  <a:schemeClr val="dk1"/>
                </a:solidFill>
                <a:latin typeface="Calibri"/>
                <a:ea typeface="Calibri"/>
                <a:cs typeface="Calibri"/>
                <a:sym typeface="Calibri"/>
              </a:rPr>
              <a:t> live animals,</a:t>
            </a:r>
            <a:r>
              <a:rPr lang="en-US" sz="1300" b="0" i="0" u="none" strike="noStrike" cap="none" baseline="0" dirty="0">
                <a:solidFill>
                  <a:schemeClr val="dk1"/>
                </a:solidFill>
                <a:latin typeface="Calibri"/>
                <a:ea typeface="Calibri"/>
                <a:cs typeface="Calibri"/>
                <a:sym typeface="Calibri"/>
              </a:rPr>
              <a:t> such as these spotted pond turtles (top left) or this sedated tiger cub (bottom left), to attempts to smuggle significant volumes of wildlife products, such as the these sacks of pangolin scales through air freight cargo</a:t>
            </a:r>
            <a:r>
              <a:rPr lang="en-US" sz="1300" b="0" i="0" u="none" strike="noStrike" cap="none" dirty="0">
                <a:solidFill>
                  <a:schemeClr val="dk1"/>
                </a:solidFill>
                <a:latin typeface="Calibri"/>
                <a:ea typeface="Calibri"/>
                <a:cs typeface="Calibri"/>
                <a:sym typeface="Calibri"/>
              </a:rPr>
              <a:t> (top)</a:t>
            </a:r>
            <a:r>
              <a:rPr lang="en-US" sz="1300" b="0" i="0" u="none" strike="noStrike" cap="none" baseline="0" dirty="0">
                <a:solidFill>
                  <a:schemeClr val="dk1"/>
                </a:solidFill>
                <a:latin typeface="Calibri"/>
                <a:ea typeface="Calibri"/>
                <a:cs typeface="Calibri"/>
                <a:sym typeface="Calibri"/>
              </a:rPr>
              <a:t> or these multiple suitcases full of rhino horn (below right). </a:t>
            </a:r>
            <a:endParaRPr dirty="0"/>
          </a:p>
        </p:txBody>
      </p:sp>
      <p:sp>
        <p:nvSpPr>
          <p:cNvPr id="119" name="Google Shape;119;p9:notes"/>
          <p:cNvSpPr txBox="1">
            <a:spLocks noGrp="1"/>
          </p:cNvSpPr>
          <p:nvPr>
            <p:ph type="sldNum" idx="12"/>
          </p:nvPr>
        </p:nvSpPr>
        <p:spPr>
          <a:xfrm>
            <a:off x="3898102" y="8829967"/>
            <a:ext cx="2982119" cy="464820"/>
          </a:xfrm>
          <a:prstGeom prst="rect">
            <a:avLst/>
          </a:prstGeom>
          <a:noFill/>
          <a:ln>
            <a:noFill/>
          </a:ln>
        </p:spPr>
        <p:txBody>
          <a:bodyPr spcFirstLastPara="1" wrap="square" lIns="92425" tIns="46200" rIns="92425" bIns="462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13</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246581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10:notes"/>
          <p:cNvSpPr>
            <a:spLocks noGrp="1" noRot="1" noChangeAspect="1"/>
          </p:cNvSpPr>
          <p:nvPr>
            <p:ph type="sldImg" idx="2"/>
          </p:nvPr>
        </p:nvSpPr>
        <p:spPr>
          <a:xfrm>
            <a:off x="11176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 name="Google Shape;136;p10:notes"/>
          <p:cNvSpPr txBox="1">
            <a:spLocks noGrp="1"/>
          </p:cNvSpPr>
          <p:nvPr>
            <p:ph type="body" idx="1"/>
          </p:nvPr>
        </p:nvSpPr>
        <p:spPr>
          <a:xfrm>
            <a:off x="1117600" y="4415790"/>
            <a:ext cx="4648200" cy="4183380"/>
          </a:xfrm>
          <a:prstGeom prst="rect">
            <a:avLst/>
          </a:prstGeom>
          <a:noFill/>
          <a:ln>
            <a:noFill/>
          </a:ln>
        </p:spPr>
        <p:txBody>
          <a:bodyPr spcFirstLastPara="1" wrap="square" lIns="92425" tIns="46200" rIns="92425" bIns="46200" anchor="t" anchorCtr="0">
            <a:noAutofit/>
          </a:bodyPr>
          <a:lstStyle/>
          <a:p>
            <a:pPr marL="285750" marR="0" lvl="0" indent="-285750" algn="l" rtl="0">
              <a:lnSpc>
                <a:spcPct val="100000"/>
              </a:lnSpc>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Items which are smuggled by passengers tend to be:</a:t>
            </a:r>
            <a:endParaRPr dirty="0"/>
          </a:p>
          <a:p>
            <a:pPr marL="742950" marR="0" lvl="1" indent="-285750" algn="l" rtl="0">
              <a:lnSpc>
                <a:spcPct val="100000"/>
              </a:lnSpc>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Fairly small</a:t>
            </a:r>
            <a:endParaRPr dirty="0"/>
          </a:p>
          <a:p>
            <a:pPr marL="742950" marR="0" lvl="1" indent="-285750" algn="l" rtl="0">
              <a:lnSpc>
                <a:spcPct val="100000"/>
              </a:lnSpc>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Sometimes still living</a:t>
            </a:r>
            <a:endParaRPr dirty="0"/>
          </a:p>
          <a:p>
            <a:pPr marL="742950" marR="0" lvl="1" indent="-285750" algn="l" rtl="0">
              <a:lnSpc>
                <a:spcPct val="100000"/>
              </a:lnSpc>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Not too heavy – this seizure of rhino horn would</a:t>
            </a:r>
            <a:r>
              <a:rPr lang="en-US" sz="1300" b="0" i="0" u="none" strike="noStrike" cap="none" baseline="0" dirty="0">
                <a:solidFill>
                  <a:schemeClr val="dk1"/>
                </a:solidFill>
                <a:latin typeface="Calibri"/>
                <a:ea typeface="Calibri"/>
                <a:cs typeface="Calibri"/>
                <a:sym typeface="Calibri"/>
              </a:rPr>
              <a:t> be one of the heaviest smuggling attempts via a passenger</a:t>
            </a:r>
            <a:endParaRPr dirty="0"/>
          </a:p>
          <a:p>
            <a:pPr marL="742950" marR="0" lvl="1" indent="-285750" algn="l" rtl="0">
              <a:lnSpc>
                <a:spcPct val="100000"/>
              </a:lnSpc>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High in value</a:t>
            </a:r>
            <a:endParaRPr dirty="0"/>
          </a:p>
          <a:p>
            <a:pPr marL="742950" marR="0" lvl="1" indent="-285750" algn="l" rtl="0">
              <a:lnSpc>
                <a:spcPct val="100000"/>
              </a:lnSpc>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Hidden in carry-on or check-in baggage; or </a:t>
            </a:r>
            <a:endParaRPr dirty="0"/>
          </a:p>
          <a:p>
            <a:pPr marL="742950" marR="0" lvl="1" indent="-285750" algn="l" rtl="0">
              <a:lnSpc>
                <a:spcPct val="100000"/>
              </a:lnSpc>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Hidden on the passenger.</a:t>
            </a:r>
            <a:endParaRPr dirty="0"/>
          </a:p>
          <a:p>
            <a:pPr marL="0" marR="0" lvl="0" indent="0" algn="l" rtl="0">
              <a:lnSpc>
                <a:spcPct val="100000"/>
              </a:lnSpc>
              <a:spcBef>
                <a:spcPts val="0"/>
              </a:spcBef>
              <a:spcAft>
                <a:spcPts val="0"/>
              </a:spcAft>
              <a:buClr>
                <a:schemeClr val="dk1"/>
              </a:buClr>
              <a:buSzPts val="1300"/>
              <a:buFont typeface="Arial"/>
              <a:buNone/>
            </a:pPr>
            <a:endParaRPr sz="1300" b="1"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300"/>
              <a:buFont typeface="Arial"/>
              <a:buNone/>
            </a:pPr>
            <a:r>
              <a:rPr lang="en-US" sz="1300" b="1" i="0" u="none" strike="noStrike" cap="none" dirty="0">
                <a:solidFill>
                  <a:schemeClr val="dk1"/>
                </a:solidFill>
                <a:latin typeface="Calibri"/>
                <a:ea typeface="Calibri"/>
                <a:cs typeface="Calibri"/>
                <a:sym typeface="Calibri"/>
              </a:rPr>
              <a:t>Examples include</a:t>
            </a:r>
            <a:r>
              <a:rPr lang="en-US" sz="1300" b="0" i="0" u="none" strike="noStrike" cap="none" dirty="0">
                <a:solidFill>
                  <a:schemeClr val="dk1"/>
                </a:solidFill>
                <a:latin typeface="Calibri"/>
                <a:ea typeface="Calibri"/>
                <a:cs typeface="Calibri"/>
                <a:sym typeface="Calibri"/>
              </a:rPr>
              <a:t>: Rhino horn, elephant ivory, curios, live reptiles, bird eggs, mammals.</a:t>
            </a:r>
            <a:endParaRPr dirty="0"/>
          </a:p>
          <a:p>
            <a:pPr marL="171450" marR="0" lvl="0" indent="-95250" algn="l" rtl="0">
              <a:spcBef>
                <a:spcPts val="0"/>
              </a:spcBef>
              <a:spcAft>
                <a:spcPts val="0"/>
              </a:spcAft>
              <a:buClr>
                <a:schemeClr val="dk1"/>
              </a:buClr>
              <a:buSzPts val="1200"/>
              <a:buFont typeface="Calibri"/>
              <a:buNone/>
            </a:pPr>
            <a:endParaRPr sz="1200" b="0" i="0" u="none" strike="noStrike" cap="none" dirty="0">
              <a:solidFill>
                <a:schemeClr val="dk1"/>
              </a:solidFill>
              <a:latin typeface="Calibri"/>
              <a:ea typeface="Calibri"/>
              <a:cs typeface="Calibri"/>
              <a:sym typeface="Calibri"/>
            </a:endParaRPr>
          </a:p>
        </p:txBody>
      </p:sp>
      <p:sp>
        <p:nvSpPr>
          <p:cNvPr id="137" name="Google Shape;137;p10:notes"/>
          <p:cNvSpPr txBox="1">
            <a:spLocks noGrp="1"/>
          </p:cNvSpPr>
          <p:nvPr>
            <p:ph type="sldNum" idx="12"/>
          </p:nvPr>
        </p:nvSpPr>
        <p:spPr>
          <a:xfrm>
            <a:off x="3898102" y="8829967"/>
            <a:ext cx="2982119" cy="464820"/>
          </a:xfrm>
          <a:prstGeom prst="rect">
            <a:avLst/>
          </a:prstGeom>
          <a:noFill/>
          <a:ln>
            <a:noFill/>
          </a:ln>
        </p:spPr>
        <p:txBody>
          <a:bodyPr spcFirstLastPara="1" wrap="square" lIns="92425" tIns="46200" rIns="92425" bIns="462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14</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26802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11:notes"/>
          <p:cNvSpPr>
            <a:spLocks noGrp="1" noRot="1" noChangeAspect="1"/>
          </p:cNvSpPr>
          <p:nvPr>
            <p:ph type="sldImg" idx="2"/>
          </p:nvPr>
        </p:nvSpPr>
        <p:spPr>
          <a:xfrm>
            <a:off x="11176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 name="Google Shape;149;p11:notes"/>
          <p:cNvSpPr txBox="1">
            <a:spLocks noGrp="1"/>
          </p:cNvSpPr>
          <p:nvPr>
            <p:ph type="body" idx="1"/>
          </p:nvPr>
        </p:nvSpPr>
        <p:spPr>
          <a:xfrm>
            <a:off x="1117600" y="4415790"/>
            <a:ext cx="4648200" cy="4183380"/>
          </a:xfrm>
          <a:prstGeom prst="rect">
            <a:avLst/>
          </a:prstGeom>
          <a:noFill/>
          <a:ln>
            <a:noFill/>
          </a:ln>
        </p:spPr>
        <p:txBody>
          <a:bodyPr spcFirstLastPara="1" wrap="square" lIns="92425" tIns="46200" rIns="92425" bIns="46200" anchor="t" anchorCtr="0">
            <a:noAutofit/>
          </a:bodyPr>
          <a:lstStyle/>
          <a:p>
            <a:pPr marL="285750" marR="0" lvl="0" indent="-285750" algn="l" rtl="0">
              <a:lnSpc>
                <a:spcPct val="100000"/>
              </a:lnSpc>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Items which are moved by air cargo and by couriers tend to be:</a:t>
            </a:r>
            <a:endParaRPr dirty="0"/>
          </a:p>
          <a:p>
            <a:pPr marL="742950" marR="0" lvl="1" indent="-285750" algn="l" rtl="0">
              <a:lnSpc>
                <a:spcPct val="100000"/>
              </a:lnSpc>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Larger in size </a:t>
            </a:r>
            <a:endParaRPr dirty="0"/>
          </a:p>
          <a:p>
            <a:pPr marL="742950" marR="0" lvl="1" indent="-285750" algn="l" rtl="0">
              <a:lnSpc>
                <a:spcPct val="100000"/>
              </a:lnSpc>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Heavier</a:t>
            </a:r>
            <a:endParaRPr dirty="0"/>
          </a:p>
          <a:p>
            <a:pPr marL="0" marR="0" lvl="0" indent="0" algn="l" rtl="0">
              <a:lnSpc>
                <a:spcPct val="100000"/>
              </a:lnSpc>
              <a:spcBef>
                <a:spcPts val="0"/>
              </a:spcBef>
              <a:spcAft>
                <a:spcPts val="0"/>
              </a:spcAft>
              <a:buClr>
                <a:schemeClr val="dk1"/>
              </a:buClr>
              <a:buSzPts val="1300"/>
              <a:buFont typeface="Calibri"/>
              <a:buNone/>
            </a:pPr>
            <a:endParaRPr sz="1300" b="1"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300"/>
              <a:buFont typeface="Calibri"/>
              <a:buNone/>
            </a:pPr>
            <a:r>
              <a:rPr lang="en-US" sz="1300" b="1" i="0" u="none" strike="noStrike" cap="none" dirty="0">
                <a:solidFill>
                  <a:schemeClr val="dk1"/>
                </a:solidFill>
                <a:latin typeface="Calibri"/>
                <a:ea typeface="Calibri"/>
                <a:cs typeface="Calibri"/>
                <a:sym typeface="Calibri"/>
              </a:rPr>
              <a:t>Examples include: </a:t>
            </a:r>
            <a:r>
              <a:rPr lang="en-US" sz="1300" b="0" i="0" u="none" strike="noStrike" cap="none" dirty="0">
                <a:solidFill>
                  <a:schemeClr val="dk1"/>
                </a:solidFill>
                <a:latin typeface="Calibri"/>
                <a:ea typeface="Calibri"/>
                <a:cs typeface="Calibri"/>
                <a:sym typeface="Calibri"/>
              </a:rPr>
              <a:t>Pangolin products (meat and scales), elephant ivory, animal skins, tortoises, rare plants, tiger and lion bones.</a:t>
            </a:r>
            <a:endParaRPr dirty="0"/>
          </a:p>
          <a:p>
            <a:pPr marL="171450" marR="0" lvl="0" indent="-95250" algn="l" rtl="0">
              <a:spcBef>
                <a:spcPts val="0"/>
              </a:spcBef>
              <a:spcAft>
                <a:spcPts val="0"/>
              </a:spcAft>
              <a:buClr>
                <a:schemeClr val="dk1"/>
              </a:buClr>
              <a:buSzPts val="1200"/>
              <a:buFont typeface="Calibri"/>
              <a:buNone/>
            </a:pPr>
            <a:endParaRPr sz="1200" b="0" i="0" u="none" strike="noStrike" cap="none" dirty="0">
              <a:solidFill>
                <a:schemeClr val="dk1"/>
              </a:solidFill>
              <a:latin typeface="Calibri"/>
              <a:ea typeface="Calibri"/>
              <a:cs typeface="Calibri"/>
              <a:sym typeface="Calibri"/>
            </a:endParaRPr>
          </a:p>
        </p:txBody>
      </p:sp>
      <p:sp>
        <p:nvSpPr>
          <p:cNvPr id="150" name="Google Shape;150;p11:notes"/>
          <p:cNvSpPr txBox="1">
            <a:spLocks noGrp="1"/>
          </p:cNvSpPr>
          <p:nvPr>
            <p:ph type="sldNum" idx="12"/>
          </p:nvPr>
        </p:nvSpPr>
        <p:spPr>
          <a:xfrm>
            <a:off x="3898102" y="8829967"/>
            <a:ext cx="2982119" cy="464820"/>
          </a:xfrm>
          <a:prstGeom prst="rect">
            <a:avLst/>
          </a:prstGeom>
          <a:noFill/>
          <a:ln>
            <a:noFill/>
          </a:ln>
        </p:spPr>
        <p:txBody>
          <a:bodyPr spcFirstLastPara="1" wrap="square" lIns="92425" tIns="46200" rIns="92425" bIns="462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15</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65114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12:notes"/>
          <p:cNvSpPr>
            <a:spLocks noGrp="1" noRot="1" noChangeAspect="1"/>
          </p:cNvSpPr>
          <p:nvPr>
            <p:ph type="sldImg" idx="2"/>
          </p:nvPr>
        </p:nvSpPr>
        <p:spPr>
          <a:xfrm>
            <a:off x="11176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2" name="Google Shape;162;p12:notes"/>
          <p:cNvSpPr txBox="1">
            <a:spLocks noGrp="1"/>
          </p:cNvSpPr>
          <p:nvPr>
            <p:ph type="body" idx="1"/>
          </p:nvPr>
        </p:nvSpPr>
        <p:spPr>
          <a:xfrm>
            <a:off x="488578" y="4415790"/>
            <a:ext cx="6048672" cy="4183380"/>
          </a:xfrm>
          <a:prstGeom prst="rect">
            <a:avLst/>
          </a:prstGeom>
          <a:noFill/>
          <a:ln>
            <a:noFill/>
          </a:ln>
        </p:spPr>
        <p:txBody>
          <a:bodyPr spcFirstLastPara="1" wrap="square" lIns="92425" tIns="46200" rIns="92425" bIns="46200" anchor="t" anchorCtr="0">
            <a:noAutofit/>
          </a:bodyPr>
          <a:lstStyle/>
          <a:p>
            <a:pPr marL="285750" marR="0" lvl="0" indent="-285750" algn="l" rtl="0">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Here are some examples of wildlife parts and products that have been trafficked by air:</a:t>
            </a:r>
            <a:endParaRPr dirty="0"/>
          </a:p>
          <a:p>
            <a:pPr marL="285750" marR="0" lvl="0" indent="-285750" algn="l" rtl="0">
              <a:spcBef>
                <a:spcPts val="0"/>
              </a:spcBef>
              <a:spcAft>
                <a:spcPts val="0"/>
              </a:spcAft>
              <a:buClr>
                <a:schemeClr val="dk1"/>
              </a:buClr>
              <a:buSzPts val="1300"/>
              <a:buFont typeface="Arial" charset="0"/>
              <a:buChar char="•"/>
            </a:pPr>
            <a:r>
              <a:rPr lang="en-US" sz="1300" b="1" i="0" u="none" strike="noStrike" cap="none" dirty="0">
                <a:solidFill>
                  <a:schemeClr val="dk1"/>
                </a:solidFill>
                <a:latin typeface="Calibri"/>
                <a:ea typeface="Calibri"/>
                <a:cs typeface="Calibri"/>
                <a:sym typeface="Calibri"/>
              </a:rPr>
              <a:t>(Ask your</a:t>
            </a:r>
            <a:r>
              <a:rPr lang="en-US" sz="1300" b="1" i="0" u="none" strike="noStrike" cap="none" baseline="0" dirty="0">
                <a:solidFill>
                  <a:schemeClr val="dk1"/>
                </a:solidFill>
                <a:latin typeface="Calibri"/>
                <a:ea typeface="Calibri"/>
                <a:cs typeface="Calibri"/>
                <a:sym typeface="Calibri"/>
              </a:rPr>
              <a:t> audience if they can </a:t>
            </a:r>
            <a:r>
              <a:rPr lang="en-US" sz="1300" b="1" i="0" u="none" strike="noStrike" cap="none" dirty="0">
                <a:solidFill>
                  <a:schemeClr val="dk1"/>
                </a:solidFill>
                <a:latin typeface="Calibri"/>
                <a:ea typeface="Calibri"/>
                <a:cs typeface="Calibri"/>
                <a:sym typeface="Calibri"/>
              </a:rPr>
              <a:t>identify these):</a:t>
            </a:r>
            <a:endParaRPr dirty="0"/>
          </a:p>
          <a:p>
            <a:pPr marL="742950" marR="0" lvl="1" indent="-285750" algn="l" rtl="0">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Top left: Pangolin scales: </a:t>
            </a:r>
            <a:endParaRPr dirty="0"/>
          </a:p>
          <a:p>
            <a:pPr marL="1200150" marR="0" lvl="2" indent="-285750" algn="l" rtl="0">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Pangolins are thought to be the most trafficked mammals in the world.  </a:t>
            </a:r>
            <a:endParaRPr dirty="0"/>
          </a:p>
          <a:p>
            <a:pPr marL="1200150" marR="0" lvl="2" indent="-285750" algn="l" rtl="0">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They are found in Africa and Asia, but the demand for their scales (for traditional medicine) comes from East and Southeast Asia.  </a:t>
            </a:r>
            <a:endParaRPr dirty="0"/>
          </a:p>
          <a:p>
            <a:pPr marL="1200150" marR="0" lvl="2" indent="-285750" algn="l" rtl="0">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Pangolins are also traded for their meat.</a:t>
            </a:r>
            <a:endParaRPr dirty="0"/>
          </a:p>
          <a:p>
            <a:pPr marL="742950" marR="0" lvl="1" indent="-285750" algn="l" rtl="0">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Top right: Elephant ivory</a:t>
            </a:r>
            <a:endParaRPr dirty="0"/>
          </a:p>
          <a:p>
            <a:pPr marL="1200150" marR="0" lvl="2" indent="-285750" algn="l" rtl="0">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Most commonly sourced in Africa and smuggled to Asia</a:t>
            </a:r>
            <a:endParaRPr dirty="0"/>
          </a:p>
          <a:p>
            <a:pPr marL="1200150" marR="0" lvl="2" indent="-285750" algn="l" rtl="0">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Trafficking routes are varied and not always particularly direct.</a:t>
            </a:r>
            <a:endParaRPr dirty="0"/>
          </a:p>
          <a:p>
            <a:pPr marL="742950" marR="0" lvl="1" indent="-285750" algn="l" rtl="0">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Bottom left: Rhino horn: </a:t>
            </a:r>
            <a:endParaRPr dirty="0"/>
          </a:p>
          <a:p>
            <a:pPr marL="1200150" marR="0" lvl="2" indent="-285750" algn="l" rtl="0">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These were hidden in a carving of a hippo in an effort to confuse customs at the airport</a:t>
            </a:r>
            <a:endParaRPr dirty="0"/>
          </a:p>
          <a:p>
            <a:pPr marL="742950" marR="0" lvl="1" indent="-285750" algn="l" rtl="0">
              <a:lnSpc>
                <a:spcPct val="100000"/>
              </a:lnSpc>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Bottom right: Bear bile: </a:t>
            </a:r>
            <a:endParaRPr dirty="0"/>
          </a:p>
          <a:p>
            <a:pPr marL="1200150" marR="0" lvl="2" indent="-285750" algn="l" rtl="0">
              <a:lnSpc>
                <a:spcPct val="100000"/>
              </a:lnSpc>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Used as an ingredient in traditional medicine.</a:t>
            </a:r>
            <a:endParaRPr dirty="0"/>
          </a:p>
          <a:p>
            <a:pPr marL="1200150" marR="0" lvl="2" indent="-285750" algn="l" rtl="0">
              <a:lnSpc>
                <a:spcPct val="100000"/>
              </a:lnSpc>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It is often extracted from living bears which may spend years confined in small cages.  </a:t>
            </a:r>
            <a:endParaRPr dirty="0"/>
          </a:p>
          <a:p>
            <a:pPr marL="1200150" marR="0" lvl="2" indent="-285750" algn="l" rtl="0">
              <a:lnSpc>
                <a:spcPct val="100000"/>
              </a:lnSpc>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The bear bile shown in this image has been frozen in a condom.</a:t>
            </a:r>
            <a:endParaRPr dirty="0"/>
          </a:p>
          <a:p>
            <a:pPr marL="228600" marR="0" lvl="0" indent="-152400" algn="l" rtl="0">
              <a:spcBef>
                <a:spcPts val="0"/>
              </a:spcBef>
              <a:spcAft>
                <a:spcPts val="0"/>
              </a:spcAft>
              <a:buClr>
                <a:schemeClr val="dk1"/>
              </a:buClr>
              <a:buSzPts val="1200"/>
              <a:buFont typeface="Calibri"/>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endParaRPr sz="1200" b="0" i="0" u="none" strike="noStrike" cap="none" dirty="0">
              <a:solidFill>
                <a:schemeClr val="dk1"/>
              </a:solidFill>
              <a:latin typeface="Calibri"/>
              <a:ea typeface="Calibri"/>
              <a:cs typeface="Calibri"/>
              <a:sym typeface="Calibri"/>
            </a:endParaRPr>
          </a:p>
        </p:txBody>
      </p:sp>
      <p:sp>
        <p:nvSpPr>
          <p:cNvPr id="163" name="Google Shape;163;p12:notes"/>
          <p:cNvSpPr txBox="1">
            <a:spLocks noGrp="1"/>
          </p:cNvSpPr>
          <p:nvPr>
            <p:ph type="sldNum" idx="12"/>
          </p:nvPr>
        </p:nvSpPr>
        <p:spPr>
          <a:xfrm>
            <a:off x="3898102" y="8829967"/>
            <a:ext cx="2982119" cy="464820"/>
          </a:xfrm>
          <a:prstGeom prst="rect">
            <a:avLst/>
          </a:prstGeom>
          <a:noFill/>
          <a:ln>
            <a:noFill/>
          </a:ln>
        </p:spPr>
        <p:txBody>
          <a:bodyPr spcFirstLastPara="1" wrap="square" lIns="92425" tIns="46200" rIns="92425" bIns="462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16</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724517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3:notes"/>
          <p:cNvSpPr>
            <a:spLocks noGrp="1" noRot="1" noChangeAspect="1"/>
          </p:cNvSpPr>
          <p:nvPr>
            <p:ph type="sldImg" idx="2"/>
          </p:nvPr>
        </p:nvSpPr>
        <p:spPr>
          <a:xfrm>
            <a:off x="11176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8" name="Google Shape;178;p13:notes"/>
          <p:cNvSpPr txBox="1">
            <a:spLocks noGrp="1"/>
          </p:cNvSpPr>
          <p:nvPr>
            <p:ph type="body" idx="1"/>
          </p:nvPr>
        </p:nvSpPr>
        <p:spPr>
          <a:xfrm>
            <a:off x="1117600" y="4415789"/>
            <a:ext cx="4648200" cy="4414177"/>
          </a:xfrm>
          <a:prstGeom prst="rect">
            <a:avLst/>
          </a:prstGeom>
          <a:noFill/>
          <a:ln>
            <a:noFill/>
          </a:ln>
        </p:spPr>
        <p:txBody>
          <a:bodyPr spcFirstLastPara="1" wrap="square" lIns="92425" tIns="46200" rIns="92425" bIns="46200" anchor="t" anchorCtr="0">
            <a:noAutofit/>
          </a:bodyPr>
          <a:lstStyle/>
          <a:p>
            <a:pPr marL="285750" marR="0" lvl="0" indent="-285750" algn="l" rtl="0">
              <a:lnSpc>
                <a:spcPct val="100000"/>
              </a:lnSpc>
              <a:spcBef>
                <a:spcPts val="0"/>
              </a:spcBef>
              <a:spcAft>
                <a:spcPts val="0"/>
              </a:spcAft>
              <a:buClr>
                <a:schemeClr val="dk1"/>
              </a:buClr>
              <a:buSzPts val="1300"/>
              <a:buFont typeface="Arial" charset="0"/>
              <a:buChar char="•"/>
            </a:pPr>
            <a:r>
              <a:rPr lang="en-US" sz="1300" b="1" i="0" u="none" strike="noStrike" cap="none" dirty="0">
                <a:solidFill>
                  <a:schemeClr val="dk1"/>
                </a:solidFill>
                <a:latin typeface="Calibri"/>
                <a:ea typeface="Calibri"/>
                <a:cs typeface="Calibri"/>
                <a:sym typeface="Calibri"/>
              </a:rPr>
              <a:t>Live pigeons:</a:t>
            </a:r>
            <a:r>
              <a:rPr lang="en-US" sz="1300" b="1" i="0" u="none" strike="noStrike" cap="none" baseline="0" dirty="0">
                <a:solidFill>
                  <a:schemeClr val="dk1"/>
                </a:solidFill>
                <a:latin typeface="Calibri"/>
                <a:ea typeface="Calibri"/>
                <a:cs typeface="Calibri"/>
                <a:sym typeface="Calibri"/>
              </a:rPr>
              <a:t> </a:t>
            </a:r>
          </a:p>
          <a:p>
            <a:pPr marL="628650" lvl="1" indent="-171450" rtl="0">
              <a:buFont typeface="Arial" charset="0"/>
              <a:buChar char="•"/>
            </a:pPr>
            <a:r>
              <a:rPr lang="en-US" sz="1200" b="0" i="0" u="none" strike="noStrike" kern="1200" baseline="0" dirty="0">
                <a:solidFill>
                  <a:schemeClr val="tx1"/>
                </a:solidFill>
                <a:latin typeface="+mn-lt"/>
                <a:ea typeface="+mn-ea"/>
                <a:cs typeface="+mn-cs"/>
              </a:rPr>
              <a:t>Two live pigeons were found hidden in the clothing of passenger from Dubai stopped at Melbourne international airport.</a:t>
            </a:r>
          </a:p>
          <a:p>
            <a:pPr marL="285750" marR="0" lvl="0" indent="-285750" algn="l" rtl="0">
              <a:lnSpc>
                <a:spcPct val="100000"/>
              </a:lnSpc>
              <a:spcBef>
                <a:spcPts val="0"/>
              </a:spcBef>
              <a:spcAft>
                <a:spcPts val="0"/>
              </a:spcAft>
              <a:buClr>
                <a:schemeClr val="dk1"/>
              </a:buClr>
              <a:buSzPts val="1300"/>
              <a:buFont typeface="Arial" charset="0"/>
              <a:buChar char="•"/>
            </a:pPr>
            <a:r>
              <a:rPr lang="en-US" sz="1300" b="1" i="0" u="none" strike="noStrike" cap="none" dirty="0">
                <a:solidFill>
                  <a:schemeClr val="dk1"/>
                </a:solidFill>
                <a:latin typeface="Calibri"/>
                <a:ea typeface="Calibri"/>
                <a:cs typeface="Calibri"/>
                <a:sym typeface="Calibri"/>
              </a:rPr>
              <a:t>Live Orchids</a:t>
            </a:r>
            <a:r>
              <a:rPr lang="en-US" sz="1300" b="0" i="0" u="none" strike="noStrike" cap="none" dirty="0">
                <a:solidFill>
                  <a:schemeClr val="dk1"/>
                </a:solidFill>
                <a:latin typeface="Calibri"/>
                <a:ea typeface="Calibri"/>
                <a:cs typeface="Calibri"/>
                <a:sym typeface="Calibri"/>
              </a:rPr>
              <a:t>:</a:t>
            </a:r>
            <a:endParaRPr dirty="0"/>
          </a:p>
          <a:p>
            <a:pPr marL="742950" marR="0" lvl="1" indent="-285750" algn="l" rtl="0">
              <a:lnSpc>
                <a:spcPct val="100000"/>
              </a:lnSpc>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A man flying from Australia to Peru was found to have more than 200 live orchids hidden in his baggage.  </a:t>
            </a:r>
            <a:endParaRPr sz="1300" b="0" i="0" u="none" strike="noStrike" cap="none" dirty="0">
              <a:solidFill>
                <a:schemeClr val="dk1"/>
              </a:solidFill>
              <a:latin typeface="Calibri"/>
              <a:ea typeface="Calibri"/>
              <a:cs typeface="Calibri"/>
              <a:sym typeface="Calibri"/>
            </a:endParaRPr>
          </a:p>
          <a:p>
            <a:pPr marL="742950" marR="0" lvl="1" indent="-285750" algn="l" rtl="0">
              <a:lnSpc>
                <a:spcPct val="100000"/>
              </a:lnSpc>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The rare plants were hidden inside a plush toy, plastic tube and a number of boxes. http://</a:t>
            </a:r>
            <a:r>
              <a:rPr lang="en-US" sz="1300" b="0" i="0" u="none" strike="noStrike" cap="none" dirty="0" err="1">
                <a:solidFill>
                  <a:schemeClr val="dk1"/>
                </a:solidFill>
                <a:latin typeface="Calibri"/>
                <a:ea typeface="Calibri"/>
                <a:cs typeface="Calibri"/>
                <a:sym typeface="Calibri"/>
              </a:rPr>
              <a:t>www.latimes.com</a:t>
            </a:r>
            <a:r>
              <a:rPr lang="en-US" sz="1300" b="0" i="0" u="none" strike="noStrike" cap="none" dirty="0">
                <a:solidFill>
                  <a:schemeClr val="dk1"/>
                </a:solidFill>
                <a:latin typeface="Calibri"/>
                <a:ea typeface="Calibri"/>
                <a:cs typeface="Calibri"/>
                <a:sym typeface="Calibri"/>
              </a:rPr>
              <a:t>/local/</a:t>
            </a:r>
            <a:r>
              <a:rPr lang="en-US" sz="1300" b="0" i="0" u="none" strike="noStrike" cap="none" dirty="0" err="1">
                <a:solidFill>
                  <a:schemeClr val="dk1"/>
                </a:solidFill>
                <a:latin typeface="Calibri"/>
                <a:ea typeface="Calibri"/>
                <a:cs typeface="Calibri"/>
                <a:sym typeface="Calibri"/>
              </a:rPr>
              <a:t>lanow</a:t>
            </a:r>
            <a:r>
              <a:rPr lang="en-US" sz="1300" b="0" i="0" u="none" strike="noStrike" cap="none" dirty="0">
                <a:solidFill>
                  <a:schemeClr val="dk1"/>
                </a:solidFill>
                <a:latin typeface="Calibri"/>
                <a:ea typeface="Calibri"/>
                <a:cs typeface="Calibri"/>
                <a:sym typeface="Calibri"/>
              </a:rPr>
              <a:t>/la-me-ln-peruvian-national-pleads-guilty-orchids-20151030-story.html</a:t>
            </a:r>
            <a:endParaRPr dirty="0"/>
          </a:p>
          <a:p>
            <a:pPr marL="285750" marR="0" lvl="0" indent="-285750" algn="l" rtl="0">
              <a:spcBef>
                <a:spcPts val="0"/>
              </a:spcBef>
              <a:spcAft>
                <a:spcPts val="0"/>
              </a:spcAft>
              <a:buClr>
                <a:schemeClr val="dk1"/>
              </a:buClr>
              <a:buSzPts val="1300"/>
              <a:buFont typeface="Arial" charset="0"/>
              <a:buChar char="•"/>
            </a:pPr>
            <a:r>
              <a:rPr lang="en-US" sz="1300" b="1" i="0" u="none" strike="noStrike" cap="none" dirty="0">
                <a:solidFill>
                  <a:schemeClr val="dk1"/>
                </a:solidFill>
                <a:latin typeface="Calibri"/>
                <a:ea typeface="Calibri"/>
                <a:cs typeface="Calibri"/>
                <a:sym typeface="Calibri"/>
              </a:rPr>
              <a:t>Slow Loris </a:t>
            </a:r>
            <a:r>
              <a:rPr lang="en-US" sz="1300" b="0" i="0" u="none" strike="noStrike" cap="none" dirty="0">
                <a:solidFill>
                  <a:schemeClr val="dk1"/>
                </a:solidFill>
                <a:latin typeface="Calibri"/>
                <a:ea typeface="Calibri"/>
                <a:cs typeface="Calibri"/>
                <a:sym typeface="Calibri"/>
              </a:rPr>
              <a:t>confiscated in transit </a:t>
            </a:r>
            <a:endParaRPr dirty="0"/>
          </a:p>
          <a:p>
            <a:pPr marL="285750" marR="0" lvl="0" indent="-285750" algn="l" rtl="0">
              <a:spcBef>
                <a:spcPts val="0"/>
              </a:spcBef>
              <a:spcAft>
                <a:spcPts val="0"/>
              </a:spcAft>
              <a:buClr>
                <a:schemeClr val="dk1"/>
              </a:buClr>
              <a:buSzPts val="1300"/>
              <a:buFont typeface="Arial" charset="0"/>
              <a:buChar char="•"/>
            </a:pPr>
            <a:r>
              <a:rPr lang="en-US" sz="1300" b="1" i="0" u="none" strike="noStrike" cap="none" dirty="0">
                <a:solidFill>
                  <a:schemeClr val="dk1"/>
                </a:solidFill>
                <a:latin typeface="Calibri"/>
                <a:ea typeface="Calibri"/>
                <a:cs typeface="Calibri"/>
                <a:sym typeface="Calibri"/>
              </a:rPr>
              <a:t>Spotted Pond Turtles </a:t>
            </a:r>
            <a:endParaRPr dirty="0"/>
          </a:p>
          <a:p>
            <a:pPr marL="742950" marR="0" lvl="1" indent="-285750" algn="l" rtl="0">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Seized in Bangkok's international airport </a:t>
            </a:r>
            <a:endParaRPr dirty="0"/>
          </a:p>
          <a:p>
            <a:pPr marL="742950" marR="0" lvl="1" indent="-285750" algn="l" rtl="0">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The turtles were found after a baggage scan </a:t>
            </a:r>
            <a:endParaRPr sz="13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endParaRPr sz="13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endParaRPr sz="1200" b="0" i="0" u="none" strike="noStrike" cap="none" dirty="0">
              <a:solidFill>
                <a:schemeClr val="dk1"/>
              </a:solidFill>
              <a:latin typeface="Calibri"/>
              <a:ea typeface="Calibri"/>
              <a:cs typeface="Calibri"/>
              <a:sym typeface="Calibri"/>
            </a:endParaRPr>
          </a:p>
        </p:txBody>
      </p:sp>
      <p:sp>
        <p:nvSpPr>
          <p:cNvPr id="179" name="Google Shape;179;p13:notes"/>
          <p:cNvSpPr txBox="1">
            <a:spLocks noGrp="1"/>
          </p:cNvSpPr>
          <p:nvPr>
            <p:ph type="sldNum" idx="12"/>
          </p:nvPr>
        </p:nvSpPr>
        <p:spPr>
          <a:xfrm>
            <a:off x="3898102" y="8829967"/>
            <a:ext cx="2982119" cy="464820"/>
          </a:xfrm>
          <a:prstGeom prst="rect">
            <a:avLst/>
          </a:prstGeom>
          <a:noFill/>
          <a:ln>
            <a:noFill/>
          </a:ln>
        </p:spPr>
        <p:txBody>
          <a:bodyPr spcFirstLastPara="1" wrap="square" lIns="92425" tIns="46200" rIns="92425" bIns="462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17</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95177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8:notes"/>
          <p:cNvSpPr>
            <a:spLocks noGrp="1" noRot="1" noChangeAspect="1"/>
          </p:cNvSpPr>
          <p:nvPr>
            <p:ph type="sldImg" idx="2"/>
          </p:nvPr>
        </p:nvSpPr>
        <p:spPr>
          <a:xfrm>
            <a:off x="1257300" y="719138"/>
            <a:ext cx="4802188" cy="36004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 name="Google Shape;120;p8:notes"/>
          <p:cNvSpPr txBox="1">
            <a:spLocks noGrp="1"/>
          </p:cNvSpPr>
          <p:nvPr>
            <p:ph type="body" idx="1"/>
          </p:nvPr>
        </p:nvSpPr>
        <p:spPr>
          <a:xfrm>
            <a:off x="1257299" y="4560570"/>
            <a:ext cx="5326381" cy="4320540"/>
          </a:xfrm>
          <a:prstGeom prst="rect">
            <a:avLst/>
          </a:prstGeom>
          <a:noFill/>
          <a:ln>
            <a:noFill/>
          </a:ln>
        </p:spPr>
        <p:txBody>
          <a:bodyPr spcFirstLastPara="1" wrap="square" lIns="96650" tIns="48325" rIns="96650" bIns="48325" anchor="t" anchorCtr="0">
            <a:noAutofit/>
          </a:bodyPr>
          <a:lstStyle/>
          <a:p>
            <a:pPr marL="0" marR="0" lvl="0" indent="0" algn="l" rtl="0">
              <a:spcBef>
                <a:spcPts val="0"/>
              </a:spcBef>
              <a:spcAft>
                <a:spcPts val="0"/>
              </a:spcAft>
              <a:buNone/>
            </a:pPr>
            <a:endParaRPr sz="1200" b="0" i="0" u="none" strike="noStrike" cap="none" dirty="0">
              <a:solidFill>
                <a:schemeClr val="dk1"/>
              </a:solidFill>
              <a:latin typeface="Calibri"/>
              <a:ea typeface="Calibri"/>
              <a:cs typeface="Calibri"/>
              <a:sym typeface="Calibri"/>
            </a:endParaRPr>
          </a:p>
        </p:txBody>
      </p:sp>
      <p:sp>
        <p:nvSpPr>
          <p:cNvPr id="121" name="Google Shape;121;p8:notes"/>
          <p:cNvSpPr txBox="1">
            <a:spLocks noGrp="1"/>
          </p:cNvSpPr>
          <p:nvPr>
            <p:ph type="sldNum" idx="12"/>
          </p:nvPr>
        </p:nvSpPr>
        <p:spPr>
          <a:xfrm>
            <a:off x="4143588" y="9119474"/>
            <a:ext cx="3169920" cy="480060"/>
          </a:xfrm>
          <a:prstGeom prst="rect">
            <a:avLst/>
          </a:prstGeom>
          <a:noFill/>
          <a:ln>
            <a:noFill/>
          </a:ln>
        </p:spPr>
        <p:txBody>
          <a:bodyPr spcFirstLastPara="1" wrap="square" lIns="96650" tIns="48325" rIns="96650" bIns="48325" anchor="b" anchorCtr="0">
            <a:noAutofit/>
          </a:bodyPr>
          <a:lstStyle/>
          <a:p>
            <a:pPr marL="0" marR="0" lvl="0" indent="0" algn="r" rtl="0">
              <a:spcBef>
                <a:spcPts val="0"/>
              </a:spcBef>
              <a:spcAft>
                <a:spcPts val="0"/>
              </a:spcAft>
              <a:buNone/>
            </a:pPr>
            <a:fld id="{00000000-1234-1234-1234-123412341234}" type="slidenum">
              <a:rPr lang="en-US" sz="1300">
                <a:solidFill>
                  <a:schemeClr val="dk1"/>
                </a:solidFill>
                <a:latin typeface="Calibri"/>
                <a:ea typeface="Calibri"/>
                <a:cs typeface="Calibri"/>
                <a:sym typeface="Calibri"/>
              </a:rPr>
              <a:t>18</a:t>
            </a:fld>
            <a:endParaRPr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05149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p4:notes"/>
          <p:cNvSpPr>
            <a:spLocks noGrp="1" noRot="1" noChangeAspect="1"/>
          </p:cNvSpPr>
          <p:nvPr>
            <p:ph type="sldImg" idx="2"/>
          </p:nvPr>
        </p:nvSpPr>
        <p:spPr>
          <a:xfrm>
            <a:off x="1257300" y="719138"/>
            <a:ext cx="4802188" cy="36004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 name="Google Shape;56;p4:notes"/>
          <p:cNvSpPr txBox="1">
            <a:spLocks noGrp="1"/>
          </p:cNvSpPr>
          <p:nvPr>
            <p:ph type="body" idx="1"/>
          </p:nvPr>
        </p:nvSpPr>
        <p:spPr>
          <a:xfrm>
            <a:off x="1257299" y="4560570"/>
            <a:ext cx="4802189" cy="4320540"/>
          </a:xfrm>
          <a:prstGeom prst="rect">
            <a:avLst/>
          </a:prstGeom>
          <a:noFill/>
          <a:ln>
            <a:noFill/>
          </a:ln>
        </p:spPr>
        <p:txBody>
          <a:bodyPr spcFirstLastPara="1" wrap="square" lIns="96650" tIns="48325" rIns="96650" bIns="48325" anchor="t" anchorCtr="0">
            <a:noAutofit/>
          </a:bodyPr>
          <a:lstStyle/>
          <a:p>
            <a:pPr marL="171450" marR="0" lvl="0" indent="-171450" algn="l" rtl="0">
              <a:spcBef>
                <a:spcPts val="0"/>
              </a:spcBef>
              <a:spcAft>
                <a:spcPts val="0"/>
              </a:spcAft>
              <a:buFont typeface="Arial" charset="0"/>
              <a:buChar char="•"/>
            </a:pPr>
            <a:r>
              <a:rPr lang="en-US" sz="1100" b="0" i="0" u="none" strike="noStrike" cap="none" dirty="0">
                <a:solidFill>
                  <a:schemeClr val="dk1"/>
                </a:solidFill>
                <a:latin typeface="+mn-lt"/>
                <a:ea typeface="Calibri"/>
                <a:cs typeface="Calibri"/>
                <a:sym typeface="Calibri"/>
              </a:rPr>
              <a:t>Risks to the transport sector from wildlife trafficking include:</a:t>
            </a:r>
            <a:endParaRPr lang="en-US" dirty="0"/>
          </a:p>
          <a:p>
            <a:pPr marL="239024" marR="0" lvl="0" indent="-239024" algn="l" rtl="0">
              <a:spcBef>
                <a:spcPts val="0"/>
              </a:spcBef>
              <a:spcAft>
                <a:spcPts val="0"/>
              </a:spcAft>
              <a:buClr>
                <a:schemeClr val="dk1"/>
              </a:buClr>
              <a:buSzPts val="1100"/>
              <a:buFont typeface="Arial" charset="0"/>
              <a:buChar char="•"/>
            </a:pPr>
            <a:r>
              <a:rPr lang="en-US" sz="1100" b="1" i="0" u="none" strike="noStrike" cap="none" dirty="0">
                <a:solidFill>
                  <a:schemeClr val="dk1"/>
                </a:solidFill>
                <a:latin typeface="+mn-lt"/>
                <a:ea typeface="Calibri"/>
                <a:cs typeface="Calibri"/>
                <a:sym typeface="Calibri"/>
              </a:rPr>
              <a:t>Reputational risk: </a:t>
            </a:r>
            <a:endParaRPr lang="en-US" dirty="0"/>
          </a:p>
          <a:p>
            <a:pPr marL="717072" marR="0" lvl="1" indent="-239023" algn="l" rtl="0">
              <a:spcBef>
                <a:spcPts val="0"/>
              </a:spcBef>
              <a:spcAft>
                <a:spcPts val="0"/>
              </a:spcAft>
              <a:buClr>
                <a:schemeClr val="dk1"/>
              </a:buClr>
              <a:buSzPts val="1100"/>
              <a:buFont typeface="Arial" charset="0"/>
              <a:buChar char="•"/>
            </a:pPr>
            <a:r>
              <a:rPr lang="en-US" sz="1100" b="0" i="0" u="none" strike="noStrike" cap="none" dirty="0">
                <a:solidFill>
                  <a:schemeClr val="dk1"/>
                </a:solidFill>
                <a:latin typeface="+mn-lt"/>
                <a:ea typeface="Calibri"/>
                <a:cs typeface="Calibri"/>
                <a:sym typeface="Calibri"/>
              </a:rPr>
              <a:t>In some cases, media reports of wildlife seizures which are made at airports include the name of the airline (and/or flight number) on which the items were carried or were due to be carried.  </a:t>
            </a:r>
            <a:endParaRPr lang="en-US" dirty="0"/>
          </a:p>
          <a:p>
            <a:pPr marL="1085385" marR="0" lvl="2" indent="-400050" algn="l" rtl="0">
              <a:spcBef>
                <a:spcPts val="0"/>
              </a:spcBef>
              <a:spcAft>
                <a:spcPts val="0"/>
              </a:spcAft>
              <a:buClr>
                <a:schemeClr val="dk1"/>
              </a:buClr>
              <a:buSzPts val="1100"/>
              <a:buFont typeface="Arial" charset="0"/>
              <a:buChar char="•"/>
            </a:pPr>
            <a:r>
              <a:rPr lang="en-US" sz="1100" b="0" i="0" u="none" strike="noStrike" cap="none" dirty="0">
                <a:solidFill>
                  <a:schemeClr val="dk1"/>
                </a:solidFill>
                <a:latin typeface="+mn-lt"/>
                <a:ea typeface="Calibri"/>
                <a:cs typeface="Calibri"/>
                <a:sym typeface="Calibri"/>
              </a:rPr>
              <a:t>In one example, press reports appeared claiming that a particular airline’s staff had been charged with the smuggling of turtles.  The airline concerned issued a statement to deny that any of the accused worked for their company and stressed that they had a clear “zero tolerance policy for employers, contractors or service providers who are guilty of criminal offences and illegal activities”.   Later press reports confirmed that the three men did not work for the airline, but the reputational damage had already been done.</a:t>
            </a:r>
            <a:endParaRPr lang="en-US" dirty="0"/>
          </a:p>
          <a:p>
            <a:pPr marL="1085385" marR="0" lvl="2" indent="-400050" algn="l" rtl="0">
              <a:spcBef>
                <a:spcPts val="0"/>
              </a:spcBef>
              <a:spcAft>
                <a:spcPts val="0"/>
              </a:spcAft>
              <a:buClr>
                <a:schemeClr val="dk1"/>
              </a:buClr>
              <a:buSzPts val="1100"/>
              <a:buFont typeface="Arial" charset="0"/>
              <a:buChar char="•"/>
            </a:pPr>
            <a:r>
              <a:rPr lang="en-US" sz="1100" b="0" i="0" u="none" strike="noStrike" cap="none" dirty="0">
                <a:solidFill>
                  <a:schemeClr val="dk1"/>
                </a:solidFill>
                <a:latin typeface="+mn-lt"/>
                <a:ea typeface="Calibri"/>
                <a:cs typeface="Calibri"/>
                <a:sym typeface="Calibri"/>
              </a:rPr>
              <a:t>The three men (who were not airline employees) were working in collaboration with the security scanner operator who escaped arrest.  The turtles had been found inside the baggage of three passengers due to board for the flight.  The passengers were taken aside and questioned, but it was not until security footage showed the men actually placing the animals in the bags that the true story emerged.</a:t>
            </a:r>
            <a:endParaRPr lang="en-US" dirty="0"/>
          </a:p>
          <a:p>
            <a:pPr marL="171450" marR="0" lvl="0" indent="-171450" algn="l" rtl="0">
              <a:spcBef>
                <a:spcPts val="0"/>
              </a:spcBef>
              <a:spcAft>
                <a:spcPts val="0"/>
              </a:spcAft>
              <a:buFont typeface="Arial" charset="0"/>
              <a:buChar char="•"/>
            </a:pPr>
            <a:r>
              <a:rPr lang="en-US" sz="1100" b="1" i="0" u="none" strike="noStrike" cap="none" dirty="0">
                <a:solidFill>
                  <a:schemeClr val="dk1"/>
                </a:solidFill>
                <a:latin typeface="+mn-lt"/>
                <a:ea typeface="Calibri"/>
                <a:cs typeface="Calibri"/>
                <a:sym typeface="Calibri"/>
              </a:rPr>
              <a:t>2. Legal risk:</a:t>
            </a:r>
            <a:endParaRPr lang="en-US" dirty="0"/>
          </a:p>
          <a:p>
            <a:pPr marL="717072" marR="0" lvl="1" indent="-239023" algn="l" rtl="0">
              <a:spcBef>
                <a:spcPts val="0"/>
              </a:spcBef>
              <a:spcAft>
                <a:spcPts val="0"/>
              </a:spcAft>
              <a:buClr>
                <a:schemeClr val="dk1"/>
              </a:buClr>
              <a:buSzPts val="1100"/>
              <a:buFont typeface="Arial" charset="0"/>
              <a:buChar char="•"/>
            </a:pPr>
            <a:r>
              <a:rPr lang="en-US" sz="1100" b="0" i="0" u="none" strike="noStrike" cap="none" dirty="0">
                <a:solidFill>
                  <a:schemeClr val="dk1"/>
                </a:solidFill>
                <a:latin typeface="+mn-lt"/>
                <a:ea typeface="Calibri"/>
                <a:cs typeface="Calibri"/>
                <a:sym typeface="Calibri"/>
              </a:rPr>
              <a:t>There have been occasions where companies in the transport sector have been prosecuted for not making enough effort to ensure that shipments did not contain contraband after they were found to contain ivory.  Many national laws allow for the seizure of vehicles used to transport illegal wildlife.  </a:t>
            </a:r>
            <a:endParaRPr lang="en-US" dirty="0"/>
          </a:p>
          <a:p>
            <a:pPr marL="171450" marR="0" lvl="0" indent="-171450" algn="l" rtl="0">
              <a:spcBef>
                <a:spcPts val="0"/>
              </a:spcBef>
              <a:spcAft>
                <a:spcPts val="0"/>
              </a:spcAft>
              <a:buFont typeface="Arial" charset="0"/>
              <a:buChar char="•"/>
            </a:pPr>
            <a:endParaRPr lang="en-US" sz="1100" b="1" i="0" u="none" strike="noStrike" cap="none" dirty="0">
              <a:solidFill>
                <a:schemeClr val="dk1"/>
              </a:solidFill>
              <a:latin typeface="+mn-lt"/>
              <a:ea typeface="Calibri"/>
              <a:cs typeface="Calibri"/>
              <a:sym typeface="Calibri"/>
            </a:endParaRPr>
          </a:p>
          <a:p>
            <a:pPr marL="171450" marR="0" lvl="0" indent="-171450" algn="l" rtl="0">
              <a:spcBef>
                <a:spcPts val="0"/>
              </a:spcBef>
              <a:spcAft>
                <a:spcPts val="0"/>
              </a:spcAft>
              <a:buFont typeface="Arial" charset="0"/>
              <a:buChar char="•"/>
            </a:pPr>
            <a:r>
              <a:rPr lang="en-US" sz="1100" b="1" i="0" u="none" strike="noStrike" cap="none" dirty="0">
                <a:solidFill>
                  <a:schemeClr val="dk1"/>
                </a:solidFill>
                <a:latin typeface="+mn-lt"/>
                <a:ea typeface="Calibri"/>
                <a:cs typeface="Calibri"/>
                <a:sym typeface="Calibri"/>
              </a:rPr>
              <a:t>3. Economic risk:</a:t>
            </a:r>
            <a:endParaRPr lang="en-US" dirty="0"/>
          </a:p>
          <a:p>
            <a:pPr marL="717072" marR="0" lvl="1" indent="-239023" algn="l" rtl="0">
              <a:spcBef>
                <a:spcPts val="0"/>
              </a:spcBef>
              <a:spcAft>
                <a:spcPts val="0"/>
              </a:spcAft>
              <a:buClr>
                <a:schemeClr val="dk1"/>
              </a:buClr>
              <a:buSzPts val="1100"/>
              <a:buFont typeface="Arial" charset="0"/>
              <a:buChar char="•"/>
            </a:pPr>
            <a:r>
              <a:rPr lang="en-US" sz="1100" b="0" i="0" u="none" strike="noStrike" cap="none" dirty="0">
                <a:solidFill>
                  <a:schemeClr val="dk1"/>
                </a:solidFill>
                <a:latin typeface="+mn-lt"/>
                <a:ea typeface="Calibri"/>
                <a:cs typeface="Calibri"/>
                <a:sym typeface="Calibri"/>
              </a:rPr>
              <a:t>Reputational and legal risks can lead to economic risk.  Cargo customers and passengers are likely to avoid any transport provider whose services may be delayed through increased enforcement attention or have been linked to wildlife trafficking.  </a:t>
            </a:r>
            <a:endParaRPr lang="en-US" dirty="0"/>
          </a:p>
          <a:p>
            <a:pPr marL="171450" marR="0" lvl="0" indent="-171450" algn="l" rtl="0">
              <a:spcBef>
                <a:spcPts val="0"/>
              </a:spcBef>
              <a:spcAft>
                <a:spcPts val="0"/>
              </a:spcAft>
              <a:buFont typeface="Arial" charset="0"/>
              <a:buChar char="•"/>
            </a:pPr>
            <a:endParaRPr lang="en-US" sz="1100" b="1" i="0" u="none" strike="noStrike" cap="none" dirty="0">
              <a:solidFill>
                <a:schemeClr val="dk1"/>
              </a:solidFill>
              <a:latin typeface="+mn-lt"/>
              <a:ea typeface="Calibri"/>
              <a:cs typeface="Calibri"/>
              <a:sym typeface="Calibri"/>
            </a:endParaRPr>
          </a:p>
          <a:p>
            <a:pPr marL="171450" marR="0" lvl="0" indent="-171450" algn="l" rtl="0">
              <a:spcBef>
                <a:spcPts val="0"/>
              </a:spcBef>
              <a:spcAft>
                <a:spcPts val="0"/>
              </a:spcAft>
              <a:buFont typeface="Arial" charset="0"/>
              <a:buChar char="•"/>
            </a:pPr>
            <a:r>
              <a:rPr lang="en-US" sz="1100" b="1" i="0" u="none" strike="noStrike" cap="none" dirty="0">
                <a:solidFill>
                  <a:schemeClr val="dk1"/>
                </a:solidFill>
                <a:latin typeface="+mn-lt"/>
                <a:ea typeface="Calibri"/>
                <a:cs typeface="Calibri"/>
                <a:sym typeface="Calibri"/>
              </a:rPr>
              <a:t>4. Safety risk:</a:t>
            </a:r>
            <a:endParaRPr lang="en-US" dirty="0"/>
          </a:p>
          <a:p>
            <a:pPr marL="717072" marR="0" lvl="1" indent="-239023" algn="l" rtl="0">
              <a:spcBef>
                <a:spcPts val="0"/>
              </a:spcBef>
              <a:spcAft>
                <a:spcPts val="0"/>
              </a:spcAft>
              <a:buClr>
                <a:schemeClr val="dk1"/>
              </a:buClr>
              <a:buSzPts val="1100"/>
              <a:buFont typeface="Arial" charset="0"/>
              <a:buChar char="•"/>
            </a:pPr>
            <a:r>
              <a:rPr lang="en-US" sz="1100" b="0" i="0" u="none" strike="noStrike" cap="none" dirty="0">
                <a:solidFill>
                  <a:schemeClr val="dk1"/>
                </a:solidFill>
                <a:latin typeface="+mn-lt"/>
                <a:ea typeface="Calibri"/>
                <a:cs typeface="Calibri"/>
                <a:sym typeface="Calibri"/>
              </a:rPr>
              <a:t>There is a risk of injury to staff and passengers from smuggled wildlife.  In 2015, passengers on two separate flights were stung by scorpions.  It is not clear how the scorpions came to be on the flight.</a:t>
            </a:r>
            <a:endParaRPr lang="en-US" dirty="0"/>
          </a:p>
        </p:txBody>
      </p:sp>
      <p:sp>
        <p:nvSpPr>
          <p:cNvPr id="57" name="Google Shape;57;p4:notes"/>
          <p:cNvSpPr txBox="1">
            <a:spLocks noGrp="1"/>
          </p:cNvSpPr>
          <p:nvPr>
            <p:ph type="sldNum" idx="12"/>
          </p:nvPr>
        </p:nvSpPr>
        <p:spPr>
          <a:xfrm>
            <a:off x="4143588" y="9119474"/>
            <a:ext cx="3169920" cy="480060"/>
          </a:xfrm>
          <a:prstGeom prst="rect">
            <a:avLst/>
          </a:prstGeom>
          <a:noFill/>
          <a:ln>
            <a:noFill/>
          </a:ln>
        </p:spPr>
        <p:txBody>
          <a:bodyPr spcFirstLastPara="1" wrap="square" lIns="96650" tIns="48325" rIns="96650" bIns="48325" anchor="b" anchorCtr="0">
            <a:noAutofit/>
          </a:bodyPr>
          <a:lstStyle/>
          <a:p>
            <a:pPr marL="0" marR="0" lvl="0" indent="0" algn="r" rtl="0">
              <a:spcBef>
                <a:spcPts val="0"/>
              </a:spcBef>
              <a:spcAft>
                <a:spcPts val="0"/>
              </a:spcAft>
              <a:buNone/>
            </a:pPr>
            <a:fld id="{00000000-1234-1234-1234-123412341234}" type="slidenum">
              <a:rPr lang="en-US" sz="1300">
                <a:solidFill>
                  <a:schemeClr val="dk1"/>
                </a:solidFill>
                <a:latin typeface="Calibri"/>
                <a:ea typeface="Calibri"/>
                <a:cs typeface="Calibri"/>
                <a:sym typeface="Calibri"/>
              </a:rPr>
              <a:t>19</a:t>
            </a:fld>
            <a:endParaRPr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099071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21:notes"/>
          <p:cNvSpPr>
            <a:spLocks noGrp="1" noRot="1" noChangeAspect="1"/>
          </p:cNvSpPr>
          <p:nvPr>
            <p:ph type="sldImg" idx="2"/>
          </p:nvPr>
        </p:nvSpPr>
        <p:spPr>
          <a:xfrm>
            <a:off x="1257300" y="719138"/>
            <a:ext cx="4802188" cy="36004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9" name="Google Shape;279;p21:notes"/>
          <p:cNvSpPr txBox="1">
            <a:spLocks noGrp="1"/>
          </p:cNvSpPr>
          <p:nvPr>
            <p:ph type="body" idx="1"/>
          </p:nvPr>
        </p:nvSpPr>
        <p:spPr>
          <a:xfrm>
            <a:off x="1257299" y="4560570"/>
            <a:ext cx="4802189" cy="4320540"/>
          </a:xfrm>
          <a:prstGeom prst="rect">
            <a:avLst/>
          </a:prstGeom>
          <a:noFill/>
          <a:ln>
            <a:noFill/>
          </a:ln>
        </p:spPr>
        <p:txBody>
          <a:bodyPr spcFirstLastPara="1" wrap="square" lIns="96650" tIns="48325" rIns="96650" bIns="48325" anchor="t" anchorCtr="0">
            <a:noAutofit/>
          </a:bodyPr>
          <a:lstStyle/>
          <a:p>
            <a:pPr marL="298780" marR="0" lvl="0" indent="-29878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The trade in wildlife can</a:t>
            </a:r>
            <a:r>
              <a:rPr lang="en-US" sz="1400" b="0" i="0" u="none" strike="noStrike" cap="none" baseline="0" dirty="0">
                <a:solidFill>
                  <a:schemeClr val="dk1"/>
                </a:solidFill>
                <a:latin typeface="Calibri"/>
                <a:ea typeface="Calibri"/>
                <a:cs typeface="Calibri"/>
                <a:sym typeface="Calibri"/>
              </a:rPr>
              <a:t> be </a:t>
            </a:r>
            <a:r>
              <a:rPr lang="en-US" sz="1400" b="0" i="0" u="none" strike="noStrike" cap="none" dirty="0">
                <a:solidFill>
                  <a:schemeClr val="dk1"/>
                </a:solidFill>
                <a:latin typeface="Calibri"/>
                <a:ea typeface="Calibri"/>
                <a:cs typeface="Calibri"/>
                <a:sym typeface="Calibri"/>
              </a:rPr>
              <a:t>traditional, often has a long history and involves most cultures</a:t>
            </a:r>
            <a:endParaRPr dirty="0"/>
          </a:p>
          <a:p>
            <a:pPr marL="298780" marR="0" lvl="0" indent="-29878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It includes much of the fish that we eat and the timber we use for our furniture </a:t>
            </a:r>
            <a:endParaRPr dirty="0"/>
          </a:p>
          <a:p>
            <a:pPr marL="298780" marR="0" lvl="0" indent="-29878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Legal wildlife trade is worth around USD 320 billion per year</a:t>
            </a:r>
            <a:endParaRPr dirty="0"/>
          </a:p>
          <a:p>
            <a:pPr marL="374650" marR="0" lvl="0" indent="-285750" algn="l" rtl="0">
              <a:spcBef>
                <a:spcPts val="0"/>
              </a:spcBef>
              <a:spcAft>
                <a:spcPts val="0"/>
              </a:spcAft>
              <a:buClr>
                <a:schemeClr val="dk1"/>
              </a:buClr>
              <a:buSzPts val="1400"/>
              <a:buFont typeface="Arial" charset="0"/>
              <a:buChar char="•"/>
            </a:pPr>
            <a:endParaRPr sz="14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400" b="0" i="0" u="none" strike="noStrike" cap="none" dirty="0">
                <a:solidFill>
                  <a:schemeClr val="dk1"/>
                </a:solidFill>
                <a:latin typeface="Calibri"/>
                <a:ea typeface="Calibri"/>
                <a:cs typeface="Calibri"/>
                <a:sym typeface="Calibri"/>
              </a:rPr>
              <a:t>Chair image: </a:t>
            </a:r>
            <a:r>
              <a:rPr lang="en-US" sz="1400" b="0" i="0" u="sng" strike="noStrike" cap="none" dirty="0">
                <a:solidFill>
                  <a:schemeClr val="hlink"/>
                </a:solidFill>
                <a:latin typeface="Calibri"/>
                <a:ea typeface="Calibri"/>
                <a:cs typeface="Calibri"/>
                <a:sym typeface="Calibri"/>
                <a:hlinkClick r:id="rId3"/>
              </a:rPr>
              <a:t>https://commons.wikimedia.org/wiki/File:Wooden_Chair_5678.jpg</a:t>
            </a:r>
            <a:r>
              <a:rPr lang="en-US" sz="1400" b="0" i="0" u="none" strike="noStrike" cap="none" dirty="0">
                <a:solidFill>
                  <a:schemeClr val="dk1"/>
                </a:solidFill>
                <a:latin typeface="Calibri"/>
                <a:ea typeface="Calibri"/>
                <a:cs typeface="Calibri"/>
                <a:sym typeface="Calibri"/>
              </a:rPr>
              <a:t> </a:t>
            </a:r>
            <a:endParaRPr dirty="0"/>
          </a:p>
          <a:p>
            <a:pPr marL="0" marR="0" lvl="0" indent="0" algn="l" rtl="0">
              <a:spcBef>
                <a:spcPts val="0"/>
              </a:spcBef>
              <a:spcAft>
                <a:spcPts val="0"/>
              </a:spcAft>
              <a:buNone/>
            </a:pPr>
            <a:r>
              <a:rPr lang="en-US" sz="1400" b="0" i="0" u="none" strike="noStrike" cap="none" dirty="0">
                <a:solidFill>
                  <a:schemeClr val="dk1"/>
                </a:solidFill>
                <a:latin typeface="Calibri"/>
                <a:ea typeface="Calibri"/>
                <a:cs typeface="Calibri"/>
                <a:sym typeface="Calibri"/>
              </a:rPr>
              <a:t>Sushi image: </a:t>
            </a:r>
            <a:r>
              <a:rPr lang="en-US" sz="1400" b="0" i="0" u="sng" strike="noStrike" cap="none" dirty="0">
                <a:solidFill>
                  <a:schemeClr val="hlink"/>
                </a:solidFill>
                <a:latin typeface="Calibri"/>
                <a:ea typeface="Calibri"/>
                <a:cs typeface="Calibri"/>
                <a:sym typeface="Calibri"/>
                <a:hlinkClick r:id="rId4"/>
              </a:rPr>
              <a:t>https://commons.wikimedia.org/w/index.php?curid=215320</a:t>
            </a:r>
            <a:r>
              <a:rPr lang="en-US" sz="1400" b="0" i="0" u="none" strike="noStrike" cap="none" dirty="0">
                <a:solidFill>
                  <a:schemeClr val="dk1"/>
                </a:solidFill>
                <a:latin typeface="Calibri"/>
                <a:ea typeface="Calibri"/>
                <a:cs typeface="Calibri"/>
                <a:sym typeface="Calibri"/>
              </a:rPr>
              <a:t> </a:t>
            </a:r>
            <a:endParaRPr dirty="0"/>
          </a:p>
          <a:p>
            <a:pPr marL="0" marR="0" lvl="0" indent="0" algn="l" rtl="0">
              <a:spcBef>
                <a:spcPts val="0"/>
              </a:spcBef>
              <a:spcAft>
                <a:spcPts val="0"/>
              </a:spcAft>
              <a:buNone/>
            </a:pPr>
            <a:endParaRPr sz="1200" b="0" i="0" u="none" strike="noStrike" cap="none" dirty="0">
              <a:solidFill>
                <a:schemeClr val="dk1"/>
              </a:solidFill>
              <a:latin typeface="Calibri"/>
              <a:ea typeface="Calibri"/>
              <a:cs typeface="Calibri"/>
              <a:sym typeface="Calibri"/>
            </a:endParaRPr>
          </a:p>
        </p:txBody>
      </p:sp>
      <p:sp>
        <p:nvSpPr>
          <p:cNvPr id="280" name="Google Shape;280;p21:notes"/>
          <p:cNvSpPr txBox="1">
            <a:spLocks noGrp="1"/>
          </p:cNvSpPr>
          <p:nvPr>
            <p:ph type="sldNum" idx="12"/>
          </p:nvPr>
        </p:nvSpPr>
        <p:spPr>
          <a:xfrm>
            <a:off x="4143588" y="9119474"/>
            <a:ext cx="3169920" cy="480060"/>
          </a:xfrm>
          <a:prstGeom prst="rect">
            <a:avLst/>
          </a:prstGeom>
          <a:noFill/>
          <a:ln>
            <a:noFill/>
          </a:ln>
        </p:spPr>
        <p:txBody>
          <a:bodyPr spcFirstLastPara="1" wrap="square" lIns="96650" tIns="48325" rIns="96650" bIns="48325" anchor="b" anchorCtr="0">
            <a:noAutofit/>
          </a:bodyPr>
          <a:lstStyle/>
          <a:p>
            <a:pPr marL="0" marR="0" lvl="0" indent="0" algn="r" rtl="0">
              <a:spcBef>
                <a:spcPts val="0"/>
              </a:spcBef>
              <a:spcAft>
                <a:spcPts val="0"/>
              </a:spcAft>
              <a:buNone/>
            </a:pPr>
            <a:fld id="{00000000-1234-1234-1234-123412341234}" type="slidenum">
              <a:rPr lang="en-US" sz="1300">
                <a:solidFill>
                  <a:schemeClr val="dk1"/>
                </a:solidFill>
                <a:latin typeface="Calibri"/>
                <a:ea typeface="Calibri"/>
                <a:cs typeface="Calibri"/>
                <a:sym typeface="Calibri"/>
              </a:rPr>
              <a:t>2</a:t>
            </a:fld>
            <a:endParaRPr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956109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24:notes"/>
          <p:cNvSpPr>
            <a:spLocks noGrp="1" noRot="1" noChangeAspect="1"/>
          </p:cNvSpPr>
          <p:nvPr>
            <p:ph type="sldImg" idx="2"/>
          </p:nvPr>
        </p:nvSpPr>
        <p:spPr>
          <a:xfrm>
            <a:off x="1257300" y="719138"/>
            <a:ext cx="4802188" cy="36004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3" name="Google Shape;323;p24:notes"/>
          <p:cNvSpPr txBox="1">
            <a:spLocks noGrp="1"/>
          </p:cNvSpPr>
          <p:nvPr>
            <p:ph type="body" idx="1"/>
          </p:nvPr>
        </p:nvSpPr>
        <p:spPr>
          <a:xfrm>
            <a:off x="1257299" y="4560570"/>
            <a:ext cx="4802189" cy="4320540"/>
          </a:xfrm>
          <a:prstGeom prst="rect">
            <a:avLst/>
          </a:prstGeom>
          <a:noFill/>
          <a:ln>
            <a:noFill/>
          </a:ln>
        </p:spPr>
        <p:txBody>
          <a:bodyPr spcFirstLastPara="1" wrap="square" lIns="96650" tIns="48325" rIns="96650" bIns="48325" anchor="t" anchorCtr="0">
            <a:noAutofit/>
          </a:bodyPr>
          <a:lstStyle/>
          <a:p>
            <a:pPr marL="285750" marR="0" lvl="0" indent="-28575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These usually include rules governing capture from the wild, sale, possession and transport of certain species.</a:t>
            </a:r>
            <a:endParaRPr dirty="0"/>
          </a:p>
          <a:p>
            <a:pPr marL="0" marR="0" lvl="0" indent="0" algn="l" rtl="0">
              <a:spcBef>
                <a:spcPts val="0"/>
              </a:spcBef>
              <a:spcAft>
                <a:spcPts val="0"/>
              </a:spcAft>
              <a:buNone/>
            </a:pPr>
            <a:endParaRPr sz="14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400" b="0" i="0" u="none" strike="noStrike" cap="none" dirty="0">
                <a:solidFill>
                  <a:schemeClr val="dk1"/>
                </a:solidFill>
                <a:latin typeface="Calibri"/>
                <a:ea typeface="Calibri"/>
                <a:cs typeface="Calibri"/>
                <a:sym typeface="Calibri"/>
              </a:rPr>
              <a:t>Images:</a:t>
            </a:r>
            <a:endParaRPr dirty="0"/>
          </a:p>
          <a:p>
            <a:pPr marL="0" marR="0" lvl="0" indent="0" algn="l" rtl="0">
              <a:spcBef>
                <a:spcPts val="0"/>
              </a:spcBef>
              <a:spcAft>
                <a:spcPts val="0"/>
              </a:spcAft>
              <a:buNone/>
            </a:pPr>
            <a:r>
              <a:rPr lang="en-US" sz="1400" b="0" i="0" u="none" strike="noStrike" cap="none" dirty="0">
                <a:solidFill>
                  <a:schemeClr val="dk1"/>
                </a:solidFill>
                <a:latin typeface="Calibri"/>
                <a:ea typeface="Calibri"/>
                <a:cs typeface="Calibri"/>
                <a:sym typeface="Calibri"/>
              </a:rPr>
              <a:t>Langur: Photograph by Rob from Cambridge, MA, distributed under a CC-BY-2.0 license</a:t>
            </a:r>
            <a:endParaRPr dirty="0"/>
          </a:p>
          <a:p>
            <a:pPr marL="0" marR="0" lvl="0" indent="0" algn="l" rtl="0">
              <a:spcBef>
                <a:spcPts val="0"/>
              </a:spcBef>
              <a:spcAft>
                <a:spcPts val="0"/>
              </a:spcAft>
              <a:buNone/>
            </a:pPr>
            <a:r>
              <a:rPr lang="en-US" sz="1400" b="0" i="0" u="none" strike="noStrike" cap="none" dirty="0">
                <a:solidFill>
                  <a:schemeClr val="dk1"/>
                </a:solidFill>
                <a:latin typeface="Calibri"/>
                <a:ea typeface="Calibri"/>
                <a:cs typeface="Calibri"/>
                <a:sym typeface="Calibri"/>
              </a:rPr>
              <a:t>African Elephant: Photograph by Muhammad Mahdi Karim, distributed under a GNU Free Documentation License, Version 1.2</a:t>
            </a:r>
            <a:endParaRPr dirty="0"/>
          </a:p>
          <a:p>
            <a:pPr marL="0" marR="0" lvl="0" indent="0" algn="l" rtl="0">
              <a:spcBef>
                <a:spcPts val="0"/>
              </a:spcBef>
              <a:spcAft>
                <a:spcPts val="0"/>
              </a:spcAft>
              <a:buNone/>
            </a:pPr>
            <a:r>
              <a:rPr lang="en-US" sz="1400" b="0" i="0" u="none" strike="noStrike" cap="none" dirty="0">
                <a:solidFill>
                  <a:schemeClr val="dk1"/>
                </a:solidFill>
                <a:latin typeface="Calibri"/>
                <a:ea typeface="Calibri"/>
                <a:cs typeface="Calibri"/>
                <a:sym typeface="Calibri"/>
              </a:rPr>
              <a:t>Giant Panda: </a:t>
            </a:r>
            <a:r>
              <a:rPr lang="en-US" sz="1400" b="0" i="0" u="sng" strike="noStrike" cap="none" dirty="0">
                <a:solidFill>
                  <a:schemeClr val="hlink"/>
                </a:solidFill>
                <a:latin typeface="Calibri"/>
                <a:ea typeface="Calibri"/>
                <a:cs typeface="Calibri"/>
                <a:sym typeface="Calibri"/>
                <a:hlinkClick r:id="rId3"/>
              </a:rPr>
              <a:t>http://aplus.com/a/giant-pandas-no-longer-an-endangered-species?no_monetization=true</a:t>
            </a:r>
            <a:r>
              <a:rPr lang="en-US" sz="1400" b="0" i="0" u="none" strike="noStrike" cap="none" dirty="0">
                <a:solidFill>
                  <a:schemeClr val="dk1"/>
                </a:solidFill>
                <a:latin typeface="Calibri"/>
                <a:ea typeface="Calibri"/>
                <a:cs typeface="Calibri"/>
                <a:sym typeface="Calibri"/>
              </a:rPr>
              <a:t> </a:t>
            </a:r>
            <a:endParaRPr sz="1400" b="0" i="0" u="none" strike="noStrike" cap="none" dirty="0">
              <a:solidFill>
                <a:schemeClr val="dk1"/>
              </a:solidFill>
              <a:latin typeface="Calibri"/>
              <a:ea typeface="Calibri"/>
              <a:cs typeface="Calibri"/>
              <a:sym typeface="Calibri"/>
            </a:endParaRPr>
          </a:p>
        </p:txBody>
      </p:sp>
      <p:sp>
        <p:nvSpPr>
          <p:cNvPr id="324" name="Google Shape;324;p24:notes"/>
          <p:cNvSpPr txBox="1">
            <a:spLocks noGrp="1"/>
          </p:cNvSpPr>
          <p:nvPr>
            <p:ph type="sldNum" idx="12"/>
          </p:nvPr>
        </p:nvSpPr>
        <p:spPr>
          <a:xfrm>
            <a:off x="4143588" y="9119474"/>
            <a:ext cx="3169920" cy="480060"/>
          </a:xfrm>
          <a:prstGeom prst="rect">
            <a:avLst/>
          </a:prstGeom>
          <a:noFill/>
          <a:ln>
            <a:noFill/>
          </a:ln>
        </p:spPr>
        <p:txBody>
          <a:bodyPr spcFirstLastPara="1" wrap="square" lIns="96650" tIns="48325" rIns="96650" bIns="48325" anchor="b" anchorCtr="0">
            <a:noAutofit/>
          </a:bodyPr>
          <a:lstStyle/>
          <a:p>
            <a:pPr marL="0" marR="0" lvl="0" indent="0" algn="r" rtl="0">
              <a:spcBef>
                <a:spcPts val="0"/>
              </a:spcBef>
              <a:spcAft>
                <a:spcPts val="0"/>
              </a:spcAft>
              <a:buNone/>
            </a:pPr>
            <a:fld id="{00000000-1234-1234-1234-123412341234}" type="slidenum">
              <a:rPr lang="en-US" sz="1300">
                <a:solidFill>
                  <a:schemeClr val="dk1"/>
                </a:solidFill>
                <a:latin typeface="Calibri"/>
                <a:ea typeface="Calibri"/>
                <a:cs typeface="Calibri"/>
                <a:sym typeface="Calibri"/>
              </a:rPr>
              <a:t>3</a:t>
            </a:fld>
            <a:endParaRPr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203634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25:notes"/>
          <p:cNvSpPr>
            <a:spLocks noGrp="1" noRot="1" noChangeAspect="1"/>
          </p:cNvSpPr>
          <p:nvPr>
            <p:ph type="sldImg" idx="2"/>
          </p:nvPr>
        </p:nvSpPr>
        <p:spPr>
          <a:xfrm>
            <a:off x="1257300" y="719138"/>
            <a:ext cx="4802188" cy="36004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8" name="Google Shape;338;p25:notes"/>
          <p:cNvSpPr txBox="1">
            <a:spLocks noGrp="1"/>
          </p:cNvSpPr>
          <p:nvPr>
            <p:ph type="body" idx="1"/>
          </p:nvPr>
        </p:nvSpPr>
        <p:spPr>
          <a:xfrm>
            <a:off x="1257299" y="4560570"/>
            <a:ext cx="4802189" cy="4320540"/>
          </a:xfrm>
          <a:prstGeom prst="rect">
            <a:avLst/>
          </a:prstGeom>
          <a:noFill/>
          <a:ln>
            <a:noFill/>
          </a:ln>
        </p:spPr>
        <p:txBody>
          <a:bodyPr spcFirstLastPara="1" wrap="square" lIns="96650" tIns="48325" rIns="96650" bIns="48325" anchor="t" anchorCtr="0">
            <a:noAutofit/>
          </a:bodyPr>
          <a:lstStyle/>
          <a:p>
            <a:pPr marL="285750" marR="0" lvl="0" indent="-28575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There are also international efforts to address this.  </a:t>
            </a:r>
            <a:endParaRPr dirty="0"/>
          </a:p>
          <a:p>
            <a:pPr marL="285750" marR="0" lvl="0" indent="-28575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CITES is an agreement between governments which began in 1975. </a:t>
            </a:r>
            <a:endParaRPr dirty="0"/>
          </a:p>
          <a:p>
            <a:pPr marL="285750" marR="0" lvl="0" indent="-28575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You</a:t>
            </a:r>
            <a:r>
              <a:rPr lang="en-US" sz="1400" b="0" i="0" u="none" strike="noStrike" cap="none" baseline="0" dirty="0">
                <a:solidFill>
                  <a:schemeClr val="dk1"/>
                </a:solidFill>
                <a:latin typeface="Calibri"/>
                <a:ea typeface="Calibri"/>
                <a:cs typeface="Calibri"/>
                <a:sym typeface="Calibri"/>
              </a:rPr>
              <a:t> can find out all the countries that are party to CITES via </a:t>
            </a:r>
            <a:r>
              <a:rPr lang="en-US" sz="1400" b="0" i="0" u="none" strike="noStrike" cap="none" dirty="0">
                <a:solidFill>
                  <a:schemeClr val="dk1"/>
                </a:solidFill>
                <a:latin typeface="Calibri"/>
                <a:ea typeface="Calibri"/>
                <a:cs typeface="Calibri"/>
                <a:sym typeface="Calibri"/>
              </a:rPr>
              <a:t>this link: </a:t>
            </a:r>
            <a:r>
              <a:rPr lang="en-US" sz="1400" b="0" i="0" u="sng" strike="noStrike" cap="none" dirty="0">
                <a:solidFill>
                  <a:schemeClr val="hlink"/>
                </a:solidFill>
                <a:latin typeface="Calibri"/>
                <a:ea typeface="Calibri"/>
                <a:cs typeface="Calibri"/>
                <a:sym typeface="Calibri"/>
                <a:hlinkClick r:id="rId3"/>
              </a:rPr>
              <a:t>https://www.cites.org/eng/disc/parties/chronolo.php?order=field_country_official_name&amp;sort=asc</a:t>
            </a:r>
            <a:r>
              <a:rPr lang="en-US" sz="1400" b="0" i="0" u="none" strike="noStrike" cap="none" dirty="0">
                <a:solidFill>
                  <a:schemeClr val="dk1"/>
                </a:solidFill>
                <a:latin typeface="Calibri"/>
                <a:ea typeface="Calibri"/>
                <a:cs typeface="Calibri"/>
                <a:sym typeface="Calibri"/>
              </a:rPr>
              <a:t> </a:t>
            </a:r>
            <a:endParaRPr dirty="0"/>
          </a:p>
          <a:p>
            <a:pPr marL="285750" marR="0" lvl="0" indent="-285750" algn="l" rtl="0">
              <a:spcBef>
                <a:spcPts val="0"/>
              </a:spcBef>
              <a:spcAft>
                <a:spcPts val="0"/>
              </a:spcAft>
              <a:buClr>
                <a:schemeClr val="dk1"/>
              </a:buClr>
              <a:buSzPts val="1400"/>
              <a:buFont typeface="Arial" charset="0"/>
              <a:buChar char="•"/>
            </a:pPr>
            <a:r>
              <a:rPr lang="en-US" sz="1400" b="1" i="0" u="none" strike="noStrike" cap="none" dirty="0">
                <a:solidFill>
                  <a:schemeClr val="dk1"/>
                </a:solidFill>
                <a:latin typeface="Calibri"/>
                <a:ea typeface="Calibri"/>
                <a:cs typeface="Calibri"/>
                <a:sym typeface="Calibri"/>
              </a:rPr>
              <a:t>Being part of CITES means that your government has made a commitment to enforce the Convention.</a:t>
            </a:r>
            <a:r>
              <a:rPr lang="en-US" sz="1400" b="0" i="0" u="none" strike="noStrike" cap="none" dirty="0">
                <a:solidFill>
                  <a:schemeClr val="dk1"/>
                </a:solidFill>
                <a:latin typeface="Calibri"/>
                <a:ea typeface="Calibri"/>
                <a:cs typeface="Calibri"/>
                <a:sym typeface="Calibri"/>
              </a:rPr>
              <a:t>  </a:t>
            </a:r>
            <a:endParaRPr dirty="0"/>
          </a:p>
          <a:p>
            <a:pPr marL="763799" marR="0" lvl="1" indent="-28575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Each country uses its national laws and enforcement agencies to implement CITES.</a:t>
            </a:r>
            <a:endParaRPr dirty="0"/>
          </a:p>
          <a:p>
            <a:pPr marL="0" marR="0" lvl="0" indent="0" algn="l" rtl="0">
              <a:spcBef>
                <a:spcPts val="0"/>
              </a:spcBef>
              <a:spcAft>
                <a:spcPts val="0"/>
              </a:spcAft>
              <a:buNone/>
            </a:pPr>
            <a:endParaRPr sz="1200" b="0" i="0" u="none" strike="noStrike" cap="none" dirty="0">
              <a:solidFill>
                <a:schemeClr val="dk1"/>
              </a:solidFill>
              <a:latin typeface="Calibri"/>
              <a:ea typeface="Calibri"/>
              <a:cs typeface="Calibri"/>
              <a:sym typeface="Calibri"/>
            </a:endParaRPr>
          </a:p>
        </p:txBody>
      </p:sp>
      <p:sp>
        <p:nvSpPr>
          <p:cNvPr id="339" name="Google Shape;339;p25:notes"/>
          <p:cNvSpPr txBox="1">
            <a:spLocks noGrp="1"/>
          </p:cNvSpPr>
          <p:nvPr>
            <p:ph type="sldNum" idx="12"/>
          </p:nvPr>
        </p:nvSpPr>
        <p:spPr>
          <a:xfrm>
            <a:off x="4143588" y="9119474"/>
            <a:ext cx="3169920" cy="480060"/>
          </a:xfrm>
          <a:prstGeom prst="rect">
            <a:avLst/>
          </a:prstGeom>
          <a:noFill/>
          <a:ln>
            <a:noFill/>
          </a:ln>
        </p:spPr>
        <p:txBody>
          <a:bodyPr spcFirstLastPara="1" wrap="square" lIns="96650" tIns="48325" rIns="96650" bIns="48325" anchor="b" anchorCtr="0">
            <a:noAutofit/>
          </a:bodyPr>
          <a:lstStyle/>
          <a:p>
            <a:pPr marL="0" marR="0" lvl="0" indent="0" algn="r" rtl="0">
              <a:spcBef>
                <a:spcPts val="0"/>
              </a:spcBef>
              <a:spcAft>
                <a:spcPts val="0"/>
              </a:spcAft>
              <a:buNone/>
            </a:pPr>
            <a:fld id="{00000000-1234-1234-1234-123412341234}" type="slidenum">
              <a:rPr lang="en-US" sz="1300">
                <a:solidFill>
                  <a:schemeClr val="dk1"/>
                </a:solidFill>
                <a:latin typeface="Calibri"/>
                <a:ea typeface="Calibri"/>
                <a:cs typeface="Calibri"/>
                <a:sym typeface="Calibri"/>
              </a:rPr>
              <a:t>4</a:t>
            </a:fld>
            <a:endParaRPr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889474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26:notes"/>
          <p:cNvSpPr>
            <a:spLocks noGrp="1" noRot="1" noChangeAspect="1"/>
          </p:cNvSpPr>
          <p:nvPr>
            <p:ph type="sldImg" idx="2"/>
          </p:nvPr>
        </p:nvSpPr>
        <p:spPr>
          <a:xfrm>
            <a:off x="1257300" y="719138"/>
            <a:ext cx="4802188" cy="36004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3" name="Google Shape;353;p26:notes"/>
          <p:cNvSpPr txBox="1">
            <a:spLocks noGrp="1"/>
          </p:cNvSpPr>
          <p:nvPr>
            <p:ph type="body" idx="1"/>
          </p:nvPr>
        </p:nvSpPr>
        <p:spPr>
          <a:xfrm>
            <a:off x="921297" y="4560570"/>
            <a:ext cx="5662384" cy="4320540"/>
          </a:xfrm>
          <a:prstGeom prst="rect">
            <a:avLst/>
          </a:prstGeom>
          <a:noFill/>
          <a:ln>
            <a:noFill/>
          </a:ln>
        </p:spPr>
        <p:txBody>
          <a:bodyPr spcFirstLastPara="1" wrap="square" lIns="96650" tIns="48325" rIns="96650" bIns="48325" anchor="t" anchorCtr="0">
            <a:noAutofit/>
          </a:bodyPr>
          <a:lstStyle/>
          <a:p>
            <a:pPr marL="0" marR="0" lvl="0" indent="0" algn="l" rtl="0">
              <a:spcBef>
                <a:spcPts val="0"/>
              </a:spcBef>
              <a:spcAft>
                <a:spcPts val="0"/>
              </a:spcAft>
              <a:buNone/>
            </a:pPr>
            <a:r>
              <a:rPr lang="en-US" sz="1400" b="1" i="0" u="none" strike="noStrike" cap="none" dirty="0">
                <a:solidFill>
                  <a:schemeClr val="dk1"/>
                </a:solidFill>
                <a:latin typeface="Calibri"/>
                <a:ea typeface="Calibri"/>
                <a:cs typeface="Calibri"/>
                <a:sym typeface="Calibri"/>
              </a:rPr>
              <a:t>A permit is needed for the import, export or re-export of these. </a:t>
            </a:r>
            <a:endParaRPr dirty="0"/>
          </a:p>
          <a:p>
            <a:pPr marL="285750" marR="0" lvl="0" indent="-28575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CITES works through a system of permits.  A permit is required to take any live, dead, piece or derivative of a CITES-listed animal or plant across an international border. For some</a:t>
            </a:r>
            <a:r>
              <a:rPr lang="en-US" sz="1400" b="0" i="0" u="none" strike="noStrike" cap="none" baseline="0" dirty="0">
                <a:solidFill>
                  <a:schemeClr val="dk1"/>
                </a:solidFill>
                <a:latin typeface="Calibri"/>
                <a:ea typeface="Calibri"/>
                <a:cs typeface="Calibri"/>
                <a:sym typeface="Calibri"/>
              </a:rPr>
              <a:t> species, NO trade is allowed. </a:t>
            </a:r>
            <a:endParaRPr dirty="0"/>
          </a:p>
          <a:p>
            <a:pPr marL="717072" marR="0" lvl="1" indent="-239023" algn="l" rtl="0">
              <a:spcBef>
                <a:spcPts val="0"/>
              </a:spcBef>
              <a:spcAft>
                <a:spcPts val="0"/>
              </a:spcAft>
              <a:buClr>
                <a:schemeClr val="dk1"/>
              </a:buClr>
              <a:buSzPts val="1400"/>
              <a:buFont typeface="Calibri"/>
              <a:buAutoNum type="alphaLcParenR"/>
            </a:pPr>
            <a:r>
              <a:rPr lang="en-US" sz="1400" b="0" i="0" u="none" strike="noStrike" cap="none" dirty="0">
                <a:solidFill>
                  <a:schemeClr val="dk1"/>
                </a:solidFill>
                <a:latin typeface="Calibri"/>
                <a:ea typeface="Calibri"/>
                <a:cs typeface="Calibri"/>
                <a:sym typeface="Calibri"/>
              </a:rPr>
              <a:t>Appendix I: Includes species which are at risk of extinction from international trade. </a:t>
            </a:r>
            <a:r>
              <a:rPr lang="en-US" sz="1400" b="0" i="0" u="none" strike="noStrike" cap="none" dirty="0" err="1">
                <a:solidFill>
                  <a:schemeClr val="dk1"/>
                </a:solidFill>
                <a:latin typeface="Calibri"/>
                <a:ea typeface="Calibri"/>
                <a:cs typeface="Calibri"/>
                <a:sym typeface="Calibri"/>
              </a:rPr>
              <a:t>Eg</a:t>
            </a:r>
            <a:r>
              <a:rPr lang="en-US" sz="1400" b="0" i="0" u="none" strike="noStrike" cap="none" dirty="0">
                <a:solidFill>
                  <a:schemeClr val="dk1"/>
                </a:solidFill>
                <a:latin typeface="Calibri"/>
                <a:ea typeface="Calibri"/>
                <a:cs typeface="Calibri"/>
                <a:sym typeface="Calibri"/>
              </a:rPr>
              <a:t>. Sumatran Orangutan (</a:t>
            </a:r>
            <a:r>
              <a:rPr lang="en-US" sz="1400" b="0" i="1" u="none" strike="noStrike" cap="none" dirty="0">
                <a:solidFill>
                  <a:schemeClr val="dk1"/>
                </a:solidFill>
                <a:latin typeface="Calibri"/>
                <a:ea typeface="Calibri"/>
                <a:cs typeface="Calibri"/>
                <a:sym typeface="Calibri"/>
              </a:rPr>
              <a:t>Pongo </a:t>
            </a:r>
            <a:r>
              <a:rPr lang="en-US" sz="1400" b="0" i="1" u="none" strike="noStrike" cap="none" dirty="0" err="1">
                <a:solidFill>
                  <a:schemeClr val="dk1"/>
                </a:solidFill>
                <a:latin typeface="Calibri"/>
                <a:ea typeface="Calibri"/>
                <a:cs typeface="Calibri"/>
                <a:sym typeface="Calibri"/>
              </a:rPr>
              <a:t>abelii</a:t>
            </a:r>
            <a:r>
              <a:rPr lang="en-US" sz="1400" b="0" i="0" u="none" strike="noStrike" cap="none" dirty="0">
                <a:solidFill>
                  <a:schemeClr val="dk1"/>
                </a:solidFill>
                <a:latin typeface="Calibri"/>
                <a:ea typeface="Calibri"/>
                <a:cs typeface="Calibri"/>
                <a:sym typeface="Calibri"/>
              </a:rPr>
              <a:t>). Only in exceptional circumstances is any</a:t>
            </a:r>
            <a:r>
              <a:rPr lang="en-US" sz="1400" b="0" i="0" u="none" strike="noStrike" cap="none" baseline="0" dirty="0">
                <a:solidFill>
                  <a:schemeClr val="dk1"/>
                </a:solidFill>
                <a:latin typeface="Calibri"/>
                <a:ea typeface="Calibri"/>
                <a:cs typeface="Calibri"/>
                <a:sym typeface="Calibri"/>
              </a:rPr>
              <a:t> trade allowed of Appendix 1 species. </a:t>
            </a:r>
            <a:r>
              <a:rPr lang="en-US" sz="1400" b="0" i="0" u="none" strike="noStrike" cap="none" dirty="0">
                <a:solidFill>
                  <a:schemeClr val="dk1"/>
                </a:solidFill>
                <a:latin typeface="Calibri"/>
                <a:ea typeface="Calibri"/>
                <a:cs typeface="Calibri"/>
                <a:sym typeface="Calibri"/>
              </a:rPr>
              <a:t> </a:t>
            </a:r>
            <a:endParaRPr dirty="0"/>
          </a:p>
          <a:p>
            <a:pPr marL="717072" marR="0" lvl="1" indent="-239023" algn="l" rtl="0">
              <a:spcBef>
                <a:spcPts val="0"/>
              </a:spcBef>
              <a:spcAft>
                <a:spcPts val="0"/>
              </a:spcAft>
              <a:buClr>
                <a:schemeClr val="dk1"/>
              </a:buClr>
              <a:buSzPts val="1400"/>
              <a:buFont typeface="Calibri"/>
              <a:buAutoNum type="alphaLcParenR"/>
            </a:pPr>
            <a:r>
              <a:rPr lang="en-US" sz="1400" b="0" i="0" u="none" strike="noStrike" cap="none" dirty="0">
                <a:solidFill>
                  <a:schemeClr val="dk1"/>
                </a:solidFill>
                <a:latin typeface="Calibri"/>
                <a:ea typeface="Calibri"/>
                <a:cs typeface="Calibri"/>
                <a:sym typeface="Calibri"/>
              </a:rPr>
              <a:t>Appendix II: Includes species that may become threatened with extinction if trade is not controlled.  Includes “lookalikes” that resemble species in Appendix I and II. </a:t>
            </a:r>
            <a:r>
              <a:rPr lang="en-US" sz="1400" b="0" i="0" u="none" strike="noStrike" cap="none" dirty="0" err="1">
                <a:solidFill>
                  <a:schemeClr val="dk1"/>
                </a:solidFill>
                <a:latin typeface="Calibri"/>
                <a:ea typeface="Calibri"/>
                <a:cs typeface="Calibri"/>
                <a:sym typeface="Calibri"/>
              </a:rPr>
              <a:t>Eg</a:t>
            </a:r>
            <a:r>
              <a:rPr lang="en-US" sz="1400" b="0" i="0" u="none" strike="noStrike" cap="none" dirty="0">
                <a:solidFill>
                  <a:schemeClr val="dk1"/>
                </a:solidFill>
                <a:latin typeface="Calibri"/>
                <a:ea typeface="Calibri"/>
                <a:cs typeface="Calibri"/>
                <a:sym typeface="Calibri"/>
              </a:rPr>
              <a:t>. Barn Owl (</a:t>
            </a:r>
            <a:r>
              <a:rPr lang="en-US" sz="1400" b="0" i="1" u="none" strike="noStrike" cap="none" dirty="0" err="1">
                <a:solidFill>
                  <a:schemeClr val="dk1"/>
                </a:solidFill>
                <a:latin typeface="Calibri"/>
                <a:ea typeface="Calibri"/>
                <a:cs typeface="Calibri"/>
                <a:sym typeface="Calibri"/>
              </a:rPr>
              <a:t>Tyto</a:t>
            </a:r>
            <a:r>
              <a:rPr lang="en-US" sz="1400" b="0" i="1" u="none" strike="noStrike" cap="none" dirty="0">
                <a:solidFill>
                  <a:schemeClr val="dk1"/>
                </a:solidFill>
                <a:latin typeface="Calibri"/>
                <a:ea typeface="Calibri"/>
                <a:cs typeface="Calibri"/>
                <a:sym typeface="Calibri"/>
              </a:rPr>
              <a:t> alba</a:t>
            </a:r>
            <a:r>
              <a:rPr lang="en-US" sz="1400" b="0" i="0" u="none" strike="noStrike" cap="none" dirty="0">
                <a:solidFill>
                  <a:schemeClr val="dk1"/>
                </a:solidFill>
                <a:latin typeface="Calibri"/>
                <a:ea typeface="Calibri"/>
                <a:cs typeface="Calibri"/>
                <a:sym typeface="Calibri"/>
              </a:rPr>
              <a:t>). Appendix II</a:t>
            </a:r>
            <a:r>
              <a:rPr lang="en-US" sz="1400" b="0" i="0" u="none" strike="noStrike" cap="none" baseline="0" dirty="0">
                <a:solidFill>
                  <a:schemeClr val="dk1"/>
                </a:solidFill>
                <a:latin typeface="Calibri"/>
                <a:ea typeface="Calibri"/>
                <a:cs typeface="Calibri"/>
                <a:sym typeface="Calibri"/>
              </a:rPr>
              <a:t> species may be granted export or re-export permits, but trade is closely monitored.</a:t>
            </a:r>
            <a:endParaRPr dirty="0"/>
          </a:p>
          <a:p>
            <a:pPr marL="717072" marR="0" lvl="1" indent="-239023" algn="l" rtl="0">
              <a:spcBef>
                <a:spcPts val="0"/>
              </a:spcBef>
              <a:spcAft>
                <a:spcPts val="0"/>
              </a:spcAft>
              <a:buClr>
                <a:schemeClr val="dk1"/>
              </a:buClr>
              <a:buSzPts val="1400"/>
              <a:buFont typeface="Calibri"/>
              <a:buAutoNum type="alphaLcParenR"/>
            </a:pPr>
            <a:r>
              <a:rPr lang="en-US" sz="1400" b="0" i="0" u="none" strike="noStrike" cap="none" dirty="0">
                <a:solidFill>
                  <a:schemeClr val="dk1"/>
                </a:solidFill>
                <a:latin typeface="Calibri"/>
                <a:ea typeface="Calibri"/>
                <a:cs typeface="Calibri"/>
                <a:sym typeface="Calibri"/>
              </a:rPr>
              <a:t>Appendix III: Includes species protected in at least one country which has asked other CITES member states for help in controlling the trade. </a:t>
            </a:r>
            <a:r>
              <a:rPr lang="en-US" sz="1400" b="0" i="0" u="none" strike="noStrike" cap="none" dirty="0" err="1">
                <a:solidFill>
                  <a:schemeClr val="dk1"/>
                </a:solidFill>
                <a:latin typeface="Calibri"/>
                <a:ea typeface="Calibri"/>
                <a:cs typeface="Calibri"/>
                <a:sym typeface="Calibri"/>
              </a:rPr>
              <a:t>Eg</a:t>
            </a:r>
            <a:r>
              <a:rPr lang="en-US" sz="1400" b="0" i="0" u="none" strike="noStrike" cap="none" dirty="0">
                <a:solidFill>
                  <a:schemeClr val="dk1"/>
                </a:solidFill>
                <a:latin typeface="Calibri"/>
                <a:ea typeface="Calibri"/>
                <a:cs typeface="Calibri"/>
                <a:sym typeface="Calibri"/>
              </a:rPr>
              <a:t>. Striped </a:t>
            </a:r>
            <a:r>
              <a:rPr lang="en-US" sz="1400" b="0" i="0" u="none" strike="noStrike" cap="none" dirty="0" err="1">
                <a:solidFill>
                  <a:schemeClr val="dk1"/>
                </a:solidFill>
                <a:latin typeface="Calibri"/>
                <a:ea typeface="Calibri"/>
                <a:cs typeface="Calibri"/>
                <a:sym typeface="Calibri"/>
              </a:rPr>
              <a:t>Hyaena</a:t>
            </a:r>
            <a:r>
              <a:rPr lang="en-US" sz="1400" b="0" i="0" u="none" strike="noStrike" cap="none" dirty="0">
                <a:solidFill>
                  <a:schemeClr val="dk1"/>
                </a:solidFill>
                <a:latin typeface="Calibri"/>
                <a:ea typeface="Calibri"/>
                <a:cs typeface="Calibri"/>
                <a:sym typeface="Calibri"/>
              </a:rPr>
              <a:t> (</a:t>
            </a:r>
            <a:r>
              <a:rPr lang="en-US" sz="1400" b="0" i="1" u="none" strike="noStrike" cap="none" dirty="0" err="1">
                <a:solidFill>
                  <a:schemeClr val="dk1"/>
                </a:solidFill>
                <a:latin typeface="Calibri"/>
                <a:ea typeface="Calibri"/>
                <a:cs typeface="Calibri"/>
                <a:sym typeface="Calibri"/>
              </a:rPr>
              <a:t>Hyaena</a:t>
            </a:r>
            <a:r>
              <a:rPr lang="en-US" sz="1400" b="0" i="1" u="none" strike="noStrike" cap="none" dirty="0">
                <a:solidFill>
                  <a:schemeClr val="dk1"/>
                </a:solidFill>
                <a:latin typeface="Calibri"/>
                <a:ea typeface="Calibri"/>
                <a:cs typeface="Calibri"/>
                <a:sym typeface="Calibri"/>
              </a:rPr>
              <a:t> </a:t>
            </a:r>
            <a:r>
              <a:rPr lang="en-US" sz="1400" b="0" i="1" u="none" strike="noStrike" cap="none" dirty="0" err="1">
                <a:solidFill>
                  <a:schemeClr val="dk1"/>
                </a:solidFill>
                <a:latin typeface="Calibri"/>
                <a:ea typeface="Calibri"/>
                <a:cs typeface="Calibri"/>
                <a:sym typeface="Calibri"/>
              </a:rPr>
              <a:t>hyaena</a:t>
            </a:r>
            <a:r>
              <a:rPr lang="en-US" sz="1400" b="0" i="0" u="none" strike="noStrike" cap="none" dirty="0">
                <a:solidFill>
                  <a:schemeClr val="dk1"/>
                </a:solidFill>
                <a:latin typeface="Calibri"/>
                <a:ea typeface="Calibri"/>
                <a:cs typeface="Calibri"/>
                <a:sym typeface="Calibri"/>
              </a:rPr>
              <a:t>.  It is found in over 40 countries, but was listed at the request of Pakistan. (Image: </a:t>
            </a:r>
            <a:r>
              <a:rPr lang="en-US" sz="1400" b="0" i="0" u="sng" strike="noStrike" cap="none" dirty="0">
                <a:solidFill>
                  <a:schemeClr val="hlink"/>
                </a:solidFill>
                <a:latin typeface="Calibri"/>
                <a:ea typeface="Calibri"/>
                <a:cs typeface="Calibri"/>
                <a:sym typeface="Calibri"/>
                <a:hlinkClick r:id="rId3"/>
              </a:rPr>
              <a:t>https://commons.wikimedia.org/wiki/File:%E0%A4%B9%E0%A5%81%E0%A4%81%E0%A4%A1%E0%A4%BE%E0%A4%B0.JPG</a:t>
            </a:r>
            <a:r>
              <a:rPr lang="en-US" sz="1400" b="0" i="0" u="none" strike="noStrike" cap="none" dirty="0">
                <a:solidFill>
                  <a:schemeClr val="dk1"/>
                </a:solidFill>
                <a:latin typeface="Calibri"/>
                <a:ea typeface="Calibri"/>
                <a:cs typeface="Calibri"/>
                <a:sym typeface="Calibri"/>
              </a:rPr>
              <a:t>) </a:t>
            </a:r>
            <a:endParaRPr dirty="0"/>
          </a:p>
          <a:p>
            <a:pPr marL="0" marR="0" lvl="0" indent="0" algn="l" rtl="0">
              <a:spcBef>
                <a:spcPts val="0"/>
              </a:spcBef>
              <a:spcAft>
                <a:spcPts val="0"/>
              </a:spcAft>
              <a:buNone/>
            </a:pPr>
            <a:endParaRPr sz="1400" b="0" i="0" u="none" strike="noStrike" cap="none"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For contact details of your national CITES Management Authority check </a:t>
            </a:r>
            <a:r>
              <a:rPr lang="en-US" sz="1400" b="0" i="0" u="sng" strike="noStrike" cap="none" dirty="0">
                <a:solidFill>
                  <a:schemeClr val="hlink"/>
                </a:solidFill>
                <a:latin typeface="Calibri"/>
                <a:ea typeface="Calibri"/>
                <a:cs typeface="Calibri"/>
                <a:sym typeface="Calibri"/>
                <a:hlinkClick r:id="rId4"/>
              </a:rPr>
              <a:t>https://www.cites.org/eng/cms/index.php/component/cp</a:t>
            </a:r>
            <a:r>
              <a:rPr lang="en-US" sz="1400" b="0" i="0" u="none" strike="noStrike" cap="none" dirty="0">
                <a:solidFill>
                  <a:schemeClr val="dk1"/>
                </a:solidFill>
                <a:latin typeface="Calibri"/>
                <a:ea typeface="Calibri"/>
                <a:cs typeface="Calibri"/>
                <a:sym typeface="Calibri"/>
              </a:rPr>
              <a:t> </a:t>
            </a:r>
            <a:endParaRPr dirty="0"/>
          </a:p>
          <a:p>
            <a:pPr marL="0" marR="0" lvl="0" indent="0" algn="l" rtl="0">
              <a:spcBef>
                <a:spcPts val="0"/>
              </a:spcBef>
              <a:spcAft>
                <a:spcPts val="0"/>
              </a:spcAft>
              <a:buNone/>
            </a:pPr>
            <a:endParaRPr sz="1400" b="0" i="0" u="none" strike="noStrike" cap="none" dirty="0">
              <a:solidFill>
                <a:schemeClr val="dk1"/>
              </a:solidFill>
              <a:latin typeface="Calibri"/>
              <a:ea typeface="Calibri"/>
              <a:cs typeface="Calibri"/>
              <a:sym typeface="Calibri"/>
            </a:endParaRPr>
          </a:p>
        </p:txBody>
      </p:sp>
      <p:sp>
        <p:nvSpPr>
          <p:cNvPr id="354" name="Google Shape;354;p26:notes"/>
          <p:cNvSpPr txBox="1">
            <a:spLocks noGrp="1"/>
          </p:cNvSpPr>
          <p:nvPr>
            <p:ph type="sldNum" idx="12"/>
          </p:nvPr>
        </p:nvSpPr>
        <p:spPr>
          <a:xfrm>
            <a:off x="4143588" y="9119474"/>
            <a:ext cx="3169920" cy="480060"/>
          </a:xfrm>
          <a:prstGeom prst="rect">
            <a:avLst/>
          </a:prstGeom>
          <a:noFill/>
          <a:ln>
            <a:noFill/>
          </a:ln>
        </p:spPr>
        <p:txBody>
          <a:bodyPr spcFirstLastPara="1" wrap="square" lIns="96650" tIns="48325" rIns="96650" bIns="48325" anchor="b" anchorCtr="0">
            <a:noAutofit/>
          </a:bodyPr>
          <a:lstStyle/>
          <a:p>
            <a:pPr marL="0" marR="0" lvl="0" indent="0" algn="r" rtl="0">
              <a:spcBef>
                <a:spcPts val="0"/>
              </a:spcBef>
              <a:spcAft>
                <a:spcPts val="0"/>
              </a:spcAft>
              <a:buNone/>
            </a:pPr>
            <a:fld id="{00000000-1234-1234-1234-123412341234}" type="slidenum">
              <a:rPr lang="en-US" sz="1300">
                <a:solidFill>
                  <a:schemeClr val="dk1"/>
                </a:solidFill>
                <a:latin typeface="Calibri"/>
                <a:ea typeface="Calibri"/>
                <a:cs typeface="Calibri"/>
                <a:sym typeface="Calibri"/>
              </a:rPr>
              <a:t>5</a:t>
            </a:fld>
            <a:endParaRPr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37779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8:notes"/>
          <p:cNvSpPr>
            <a:spLocks noGrp="1" noRot="1" noChangeAspect="1"/>
          </p:cNvSpPr>
          <p:nvPr>
            <p:ph type="sldImg" idx="2"/>
          </p:nvPr>
        </p:nvSpPr>
        <p:spPr>
          <a:xfrm>
            <a:off x="1257300" y="719138"/>
            <a:ext cx="4802188" cy="36004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 name="Google Shape;120;p8:notes"/>
          <p:cNvSpPr txBox="1">
            <a:spLocks noGrp="1"/>
          </p:cNvSpPr>
          <p:nvPr>
            <p:ph type="body" idx="1"/>
          </p:nvPr>
        </p:nvSpPr>
        <p:spPr>
          <a:xfrm>
            <a:off x="1257299" y="4560570"/>
            <a:ext cx="5326381" cy="4320540"/>
          </a:xfrm>
          <a:prstGeom prst="rect">
            <a:avLst/>
          </a:prstGeom>
          <a:noFill/>
          <a:ln>
            <a:noFill/>
          </a:ln>
        </p:spPr>
        <p:txBody>
          <a:bodyPr spcFirstLastPara="1" wrap="square" lIns="96650" tIns="48325" rIns="96650" bIns="48325" anchor="t" anchorCtr="0">
            <a:noAutofit/>
          </a:bodyPr>
          <a:lstStyle/>
          <a:p>
            <a:pPr marL="0" marR="0" lvl="0" indent="0" algn="l" rtl="0">
              <a:spcBef>
                <a:spcPts val="0"/>
              </a:spcBef>
              <a:spcAft>
                <a:spcPts val="0"/>
              </a:spcAft>
              <a:buNone/>
            </a:pPr>
            <a:endParaRPr sz="1200" b="0" i="0" u="none" strike="noStrike" cap="none" dirty="0">
              <a:solidFill>
                <a:schemeClr val="dk1"/>
              </a:solidFill>
              <a:latin typeface="Calibri"/>
              <a:ea typeface="Calibri"/>
              <a:cs typeface="Calibri"/>
              <a:sym typeface="Calibri"/>
            </a:endParaRPr>
          </a:p>
        </p:txBody>
      </p:sp>
      <p:sp>
        <p:nvSpPr>
          <p:cNvPr id="121" name="Google Shape;121;p8:notes"/>
          <p:cNvSpPr txBox="1">
            <a:spLocks noGrp="1"/>
          </p:cNvSpPr>
          <p:nvPr>
            <p:ph type="sldNum" idx="12"/>
          </p:nvPr>
        </p:nvSpPr>
        <p:spPr>
          <a:xfrm>
            <a:off x="4143588" y="9119474"/>
            <a:ext cx="3169920" cy="480060"/>
          </a:xfrm>
          <a:prstGeom prst="rect">
            <a:avLst/>
          </a:prstGeom>
          <a:noFill/>
          <a:ln>
            <a:noFill/>
          </a:ln>
        </p:spPr>
        <p:txBody>
          <a:bodyPr spcFirstLastPara="1" wrap="square" lIns="96650" tIns="48325" rIns="96650" bIns="48325" anchor="b" anchorCtr="0">
            <a:noAutofit/>
          </a:bodyPr>
          <a:lstStyle/>
          <a:p>
            <a:pPr marL="0" marR="0" lvl="0" indent="0" algn="r" rtl="0">
              <a:spcBef>
                <a:spcPts val="0"/>
              </a:spcBef>
              <a:spcAft>
                <a:spcPts val="0"/>
              </a:spcAft>
              <a:buNone/>
            </a:pPr>
            <a:fld id="{00000000-1234-1234-1234-123412341234}" type="slidenum">
              <a:rPr lang="en-US" sz="1300">
                <a:solidFill>
                  <a:schemeClr val="dk1"/>
                </a:solidFill>
                <a:latin typeface="Calibri"/>
                <a:ea typeface="Calibri"/>
                <a:cs typeface="Calibri"/>
                <a:sym typeface="Calibri"/>
              </a:rPr>
              <a:t>6</a:t>
            </a:fld>
            <a:endParaRPr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523541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15:notes"/>
          <p:cNvSpPr>
            <a:spLocks noGrp="1" noRot="1" noChangeAspect="1"/>
          </p:cNvSpPr>
          <p:nvPr>
            <p:ph type="sldImg" idx="2"/>
          </p:nvPr>
        </p:nvSpPr>
        <p:spPr>
          <a:xfrm>
            <a:off x="11176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3" name="Google Shape;203;p15:notes"/>
          <p:cNvSpPr txBox="1">
            <a:spLocks noGrp="1"/>
          </p:cNvSpPr>
          <p:nvPr>
            <p:ph type="body" idx="1"/>
          </p:nvPr>
        </p:nvSpPr>
        <p:spPr>
          <a:xfrm>
            <a:off x="1117600" y="4415790"/>
            <a:ext cx="4648200" cy="4183380"/>
          </a:xfrm>
          <a:prstGeom prst="rect">
            <a:avLst/>
          </a:prstGeom>
          <a:noFill/>
          <a:ln>
            <a:noFill/>
          </a:ln>
        </p:spPr>
        <p:txBody>
          <a:bodyPr spcFirstLastPara="1" wrap="square" lIns="92425" tIns="46200" rIns="92425" bIns="46200" anchor="t" anchorCtr="0">
            <a:noAutofit/>
          </a:bodyPr>
          <a:lstStyle/>
          <a:p>
            <a:pPr marL="285750" marR="0" lvl="0" indent="-285750" algn="l" rtl="0">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This is a </a:t>
            </a:r>
            <a:r>
              <a:rPr lang="en-US" sz="1300" b="1" i="0" u="none" strike="noStrike" cap="none" dirty="0">
                <a:solidFill>
                  <a:schemeClr val="dk1"/>
                </a:solidFill>
                <a:latin typeface="Calibri"/>
                <a:ea typeface="Calibri"/>
                <a:cs typeface="Calibri"/>
                <a:sym typeface="Calibri"/>
              </a:rPr>
              <a:t>global problem </a:t>
            </a:r>
            <a:r>
              <a:rPr lang="en-US" sz="1300" b="0" i="0" u="none" strike="noStrike" cap="none" dirty="0">
                <a:solidFill>
                  <a:schemeClr val="dk1"/>
                </a:solidFill>
                <a:latin typeface="Calibri"/>
                <a:ea typeface="Calibri"/>
                <a:cs typeface="Calibri"/>
                <a:sym typeface="Calibri"/>
              </a:rPr>
              <a:t>– illegal wildlife trade is taking place</a:t>
            </a:r>
            <a:r>
              <a:rPr lang="en-US" sz="1300" b="0" i="0" u="none" strike="noStrike" cap="none" baseline="0" dirty="0">
                <a:solidFill>
                  <a:schemeClr val="dk1"/>
                </a:solidFill>
                <a:latin typeface="Calibri"/>
                <a:ea typeface="Calibri"/>
                <a:cs typeface="Calibri"/>
                <a:sym typeface="Calibri"/>
              </a:rPr>
              <a:t> on every urbanized continent of the world. </a:t>
            </a:r>
            <a:endParaRPr lang="en-US" sz="1300" b="0" i="0" u="none" strike="noStrike" cap="none"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But some airports are more</a:t>
            </a:r>
            <a:r>
              <a:rPr lang="en-US" sz="1300" b="0" i="0" u="none" strike="noStrike" cap="none" baseline="0" dirty="0">
                <a:solidFill>
                  <a:schemeClr val="dk1"/>
                </a:solidFill>
                <a:latin typeface="Calibri"/>
                <a:ea typeface="Calibri"/>
                <a:cs typeface="Calibri"/>
                <a:sym typeface="Calibri"/>
              </a:rPr>
              <a:t> exploited </a:t>
            </a:r>
            <a:r>
              <a:rPr lang="en-US" sz="1300" b="0" i="0" u="none" strike="noStrike" cap="none" dirty="0">
                <a:solidFill>
                  <a:schemeClr val="dk1"/>
                </a:solidFill>
                <a:latin typeface="Calibri"/>
                <a:ea typeface="Calibri"/>
                <a:cs typeface="Calibri"/>
                <a:sym typeface="Calibri"/>
              </a:rPr>
              <a:t>than others.</a:t>
            </a:r>
            <a:endParaRPr dirty="0"/>
          </a:p>
          <a:p>
            <a:pPr marL="285750" marR="0" lvl="0" indent="-285750" algn="l" rtl="0">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Some of the global wildlife</a:t>
            </a:r>
            <a:r>
              <a:rPr lang="en-US" sz="1300" b="0" i="0" u="none" strike="noStrike" cap="none" baseline="0" dirty="0">
                <a:solidFill>
                  <a:schemeClr val="dk1"/>
                </a:solidFill>
                <a:latin typeface="Calibri"/>
                <a:ea typeface="Calibri"/>
                <a:cs typeface="Calibri"/>
                <a:sym typeface="Calibri"/>
              </a:rPr>
              <a:t> trafficking hotspots </a:t>
            </a:r>
            <a:r>
              <a:rPr lang="en-US" sz="1300" b="0" i="0" u="none" strike="noStrike" cap="none" dirty="0">
                <a:solidFill>
                  <a:schemeClr val="dk1"/>
                </a:solidFill>
                <a:latin typeface="Calibri"/>
                <a:ea typeface="Calibri"/>
                <a:cs typeface="Calibri"/>
                <a:sym typeface="Calibri"/>
              </a:rPr>
              <a:t>are: </a:t>
            </a:r>
            <a:endParaRPr b="0" i="0" dirty="0"/>
          </a:p>
          <a:p>
            <a:pPr marL="742950" marR="0" lvl="1" indent="-285750" algn="l" rtl="0">
              <a:lnSpc>
                <a:spcPct val="100000"/>
              </a:lnSpc>
              <a:spcBef>
                <a:spcPts val="0"/>
              </a:spcBef>
              <a:spcAft>
                <a:spcPts val="0"/>
              </a:spcAft>
              <a:buClr>
                <a:schemeClr val="dk1"/>
              </a:buClr>
              <a:buSzPts val="1300"/>
              <a:buFont typeface="Arial" charset="0"/>
              <a:buChar char="•"/>
            </a:pPr>
            <a:r>
              <a:rPr lang="en-US" sz="1300" b="1" i="0" u="none" strike="noStrike" cap="none" dirty="0">
                <a:solidFill>
                  <a:schemeClr val="dk1"/>
                </a:solidFill>
                <a:latin typeface="Calibri"/>
                <a:ea typeface="Calibri"/>
                <a:cs typeface="Calibri"/>
                <a:sym typeface="Calibri"/>
              </a:rPr>
              <a:t>North America</a:t>
            </a:r>
            <a:r>
              <a:rPr lang="en-US" sz="1300" b="0" i="0" u="none" strike="noStrike" cap="none" dirty="0">
                <a:solidFill>
                  <a:schemeClr val="dk1"/>
                </a:solidFill>
                <a:latin typeface="Calibri"/>
                <a:ea typeface="Calibri"/>
                <a:cs typeface="Calibri"/>
                <a:sym typeface="Calibri"/>
              </a:rPr>
              <a:t>: New York and Los Angeles</a:t>
            </a:r>
            <a:endParaRPr dirty="0"/>
          </a:p>
          <a:p>
            <a:pPr marL="742950" marR="0" lvl="1" indent="-285750" algn="l" rtl="0">
              <a:lnSpc>
                <a:spcPct val="100000"/>
              </a:lnSpc>
              <a:spcBef>
                <a:spcPts val="0"/>
              </a:spcBef>
              <a:spcAft>
                <a:spcPts val="0"/>
              </a:spcAft>
              <a:buClr>
                <a:schemeClr val="dk1"/>
              </a:buClr>
              <a:buSzPts val="1300"/>
              <a:buFont typeface="Arial" charset="0"/>
              <a:buChar char="•"/>
            </a:pPr>
            <a:r>
              <a:rPr lang="en-US" sz="1300" b="1" i="0" u="none" strike="noStrike" cap="none" dirty="0">
                <a:solidFill>
                  <a:schemeClr val="dk1"/>
                </a:solidFill>
                <a:latin typeface="Calibri"/>
                <a:ea typeface="Calibri"/>
                <a:cs typeface="Calibri"/>
                <a:sym typeface="Calibri"/>
              </a:rPr>
              <a:t>South America:</a:t>
            </a:r>
            <a:r>
              <a:rPr lang="en-US" sz="1300" b="0" i="0" u="none" strike="noStrike" cap="none" dirty="0">
                <a:solidFill>
                  <a:schemeClr val="dk1"/>
                </a:solidFill>
                <a:latin typeface="Calibri"/>
                <a:ea typeface="Calibri"/>
                <a:cs typeface="Calibri"/>
                <a:sym typeface="Calibri"/>
              </a:rPr>
              <a:t> Rio De Janeiro</a:t>
            </a:r>
            <a:endParaRPr dirty="0"/>
          </a:p>
          <a:p>
            <a:pPr marL="742950" marR="0" lvl="1" indent="-285750" algn="l" rtl="0">
              <a:lnSpc>
                <a:spcPct val="100000"/>
              </a:lnSpc>
              <a:spcBef>
                <a:spcPts val="0"/>
              </a:spcBef>
              <a:spcAft>
                <a:spcPts val="0"/>
              </a:spcAft>
              <a:buClr>
                <a:schemeClr val="dk1"/>
              </a:buClr>
              <a:buSzPts val="1300"/>
              <a:buFont typeface="Arial" charset="0"/>
              <a:buChar char="•"/>
            </a:pPr>
            <a:r>
              <a:rPr lang="en-US" sz="1300" b="1" i="0" u="none" strike="noStrike" cap="none" dirty="0">
                <a:solidFill>
                  <a:schemeClr val="dk1"/>
                </a:solidFill>
                <a:latin typeface="Calibri"/>
                <a:ea typeface="Calibri"/>
                <a:cs typeface="Calibri"/>
                <a:sym typeface="Calibri"/>
              </a:rPr>
              <a:t>Africa:</a:t>
            </a:r>
            <a:r>
              <a:rPr lang="en-US" sz="1300" b="0" i="0" u="none" strike="noStrike" cap="none" dirty="0">
                <a:solidFill>
                  <a:schemeClr val="dk1"/>
                </a:solidFill>
                <a:latin typeface="Calibri"/>
                <a:ea typeface="Calibri"/>
                <a:cs typeface="Calibri"/>
                <a:sym typeface="Calibri"/>
              </a:rPr>
              <a:t> South Africa, Mozambique, Ethiopia and Kenya</a:t>
            </a:r>
            <a:endParaRPr dirty="0"/>
          </a:p>
          <a:p>
            <a:pPr marL="742950" marR="0" lvl="1" indent="-285750" algn="l" rtl="0">
              <a:lnSpc>
                <a:spcPct val="100000"/>
              </a:lnSpc>
              <a:spcBef>
                <a:spcPts val="0"/>
              </a:spcBef>
              <a:spcAft>
                <a:spcPts val="0"/>
              </a:spcAft>
              <a:buClr>
                <a:schemeClr val="dk1"/>
              </a:buClr>
              <a:buSzPts val="1300"/>
              <a:buFont typeface="Arial" charset="0"/>
              <a:buChar char="•"/>
            </a:pPr>
            <a:r>
              <a:rPr lang="en-US" sz="1300" b="1" i="0" u="none" strike="noStrike" cap="none" dirty="0">
                <a:solidFill>
                  <a:schemeClr val="dk1"/>
                </a:solidFill>
                <a:latin typeface="Calibri"/>
                <a:ea typeface="Calibri"/>
                <a:cs typeface="Calibri"/>
                <a:sym typeface="Calibri"/>
              </a:rPr>
              <a:t>Middle East</a:t>
            </a:r>
            <a:r>
              <a:rPr lang="en-US" sz="1300" b="0" i="0" u="none" strike="noStrike" cap="none" dirty="0">
                <a:solidFill>
                  <a:schemeClr val="dk1"/>
                </a:solidFill>
                <a:latin typeface="Calibri"/>
                <a:ea typeface="Calibri"/>
                <a:cs typeface="Calibri"/>
                <a:sym typeface="Calibri"/>
              </a:rPr>
              <a:t> Dubai and Doha </a:t>
            </a:r>
            <a:endParaRPr dirty="0"/>
          </a:p>
          <a:p>
            <a:pPr marL="742950" marR="0" lvl="1" indent="-285750" algn="l" rtl="0">
              <a:lnSpc>
                <a:spcPct val="100000"/>
              </a:lnSpc>
              <a:spcBef>
                <a:spcPts val="0"/>
              </a:spcBef>
              <a:spcAft>
                <a:spcPts val="0"/>
              </a:spcAft>
              <a:buClr>
                <a:schemeClr val="dk1"/>
              </a:buClr>
              <a:buSzPts val="1300"/>
              <a:buFont typeface="Arial" charset="0"/>
              <a:buChar char="•"/>
            </a:pPr>
            <a:r>
              <a:rPr lang="en-US" sz="1300" b="1" i="0" u="none" strike="noStrike" cap="none" dirty="0">
                <a:solidFill>
                  <a:schemeClr val="dk1"/>
                </a:solidFill>
                <a:latin typeface="Calibri"/>
                <a:ea typeface="Calibri"/>
                <a:cs typeface="Calibri"/>
                <a:sym typeface="Calibri"/>
              </a:rPr>
              <a:t>Europe: </a:t>
            </a:r>
            <a:r>
              <a:rPr lang="en-US" sz="1300" b="0" i="0" u="none" strike="noStrike" cap="none" dirty="0">
                <a:solidFill>
                  <a:schemeClr val="dk1"/>
                </a:solidFill>
                <a:latin typeface="Calibri"/>
                <a:ea typeface="Calibri"/>
                <a:cs typeface="Calibri"/>
                <a:sym typeface="Calibri"/>
              </a:rPr>
              <a:t>Moscow, London, Paris and other cities</a:t>
            </a:r>
            <a:endParaRPr dirty="0"/>
          </a:p>
          <a:p>
            <a:pPr marL="742950" marR="0" lvl="1" indent="-285750" algn="l" rtl="0">
              <a:lnSpc>
                <a:spcPct val="100000"/>
              </a:lnSpc>
              <a:spcBef>
                <a:spcPts val="0"/>
              </a:spcBef>
              <a:spcAft>
                <a:spcPts val="0"/>
              </a:spcAft>
              <a:buClr>
                <a:schemeClr val="dk1"/>
              </a:buClr>
              <a:buSzPts val="1300"/>
              <a:buFont typeface="Arial" charset="0"/>
              <a:buChar char="•"/>
            </a:pPr>
            <a:r>
              <a:rPr lang="en-US" sz="1300" b="1" i="0" u="none" strike="noStrike" cap="none" dirty="0">
                <a:solidFill>
                  <a:schemeClr val="dk1"/>
                </a:solidFill>
                <a:latin typeface="Calibri"/>
                <a:ea typeface="Calibri"/>
                <a:cs typeface="Calibri"/>
                <a:sym typeface="Calibri"/>
              </a:rPr>
              <a:t>Asia:</a:t>
            </a:r>
            <a:r>
              <a:rPr lang="en-US" sz="1300" b="0" i="0" u="none" strike="noStrike" cap="none" dirty="0">
                <a:solidFill>
                  <a:schemeClr val="dk1"/>
                </a:solidFill>
                <a:latin typeface="Calibri"/>
                <a:ea typeface="Calibri"/>
                <a:cs typeface="Calibri"/>
                <a:sym typeface="Calibri"/>
              </a:rPr>
              <a:t> India, Pakistan, Japan, China (Beijing, Shanghai, Kunming, Guangzhou and Hong Kong).</a:t>
            </a:r>
            <a:endParaRPr dirty="0"/>
          </a:p>
          <a:p>
            <a:pPr marL="742950" marR="0" lvl="1" indent="-285750" algn="l" rtl="0">
              <a:lnSpc>
                <a:spcPct val="100000"/>
              </a:lnSpc>
              <a:spcBef>
                <a:spcPts val="0"/>
              </a:spcBef>
              <a:spcAft>
                <a:spcPts val="0"/>
              </a:spcAft>
              <a:buClr>
                <a:schemeClr val="dk1"/>
              </a:buClr>
              <a:buSzPts val="1300"/>
              <a:buFont typeface="Arial" charset="0"/>
              <a:buChar char="•"/>
            </a:pPr>
            <a:r>
              <a:rPr lang="en-US" sz="1300" b="1" i="0" u="none" strike="noStrike" cap="none" dirty="0">
                <a:solidFill>
                  <a:schemeClr val="dk1"/>
                </a:solidFill>
                <a:latin typeface="Calibri"/>
                <a:ea typeface="Calibri"/>
                <a:cs typeface="Calibri"/>
                <a:sym typeface="Calibri"/>
              </a:rPr>
              <a:t>Southeast Asia</a:t>
            </a:r>
            <a:r>
              <a:rPr lang="en-US" sz="1300" b="0" i="0" u="none" strike="noStrike" cap="none" dirty="0">
                <a:solidFill>
                  <a:schemeClr val="dk1"/>
                </a:solidFill>
                <a:latin typeface="Calibri"/>
                <a:ea typeface="Calibri"/>
                <a:cs typeface="Calibri"/>
                <a:sym typeface="Calibri"/>
              </a:rPr>
              <a:t>: Manila, Jakarta, Singapore, Kuala Lumpur, Bangkok, Hanoi, Ho Chi Minh City.</a:t>
            </a:r>
            <a:endParaRPr sz="13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endParaRPr sz="1200" b="0" i="0" u="none" strike="noStrike" cap="none" dirty="0">
              <a:solidFill>
                <a:schemeClr val="dk1"/>
              </a:solidFill>
              <a:latin typeface="Calibri"/>
              <a:ea typeface="Calibri"/>
              <a:cs typeface="Calibri"/>
              <a:sym typeface="Calibri"/>
            </a:endParaRPr>
          </a:p>
        </p:txBody>
      </p:sp>
      <p:sp>
        <p:nvSpPr>
          <p:cNvPr id="204" name="Google Shape;204;p15:notes"/>
          <p:cNvSpPr txBox="1">
            <a:spLocks noGrp="1"/>
          </p:cNvSpPr>
          <p:nvPr>
            <p:ph type="sldNum" idx="12"/>
          </p:nvPr>
        </p:nvSpPr>
        <p:spPr>
          <a:xfrm>
            <a:off x="3898102" y="8829967"/>
            <a:ext cx="2982119" cy="464820"/>
          </a:xfrm>
          <a:prstGeom prst="rect">
            <a:avLst/>
          </a:prstGeom>
          <a:noFill/>
          <a:ln>
            <a:noFill/>
          </a:ln>
        </p:spPr>
        <p:txBody>
          <a:bodyPr spcFirstLastPara="1" wrap="square" lIns="92425" tIns="46200" rIns="92425" bIns="462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7</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831352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31:notes"/>
          <p:cNvSpPr>
            <a:spLocks noGrp="1" noRot="1" noChangeAspect="1"/>
          </p:cNvSpPr>
          <p:nvPr>
            <p:ph type="sldImg" idx="2"/>
          </p:nvPr>
        </p:nvSpPr>
        <p:spPr>
          <a:xfrm>
            <a:off x="1257300" y="719138"/>
            <a:ext cx="4802188" cy="36004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8" name="Google Shape;428;p31:notes"/>
          <p:cNvSpPr txBox="1">
            <a:spLocks noGrp="1"/>
          </p:cNvSpPr>
          <p:nvPr>
            <p:ph type="body" idx="1"/>
          </p:nvPr>
        </p:nvSpPr>
        <p:spPr>
          <a:xfrm>
            <a:off x="1257299" y="4560570"/>
            <a:ext cx="4802189" cy="4320540"/>
          </a:xfrm>
          <a:prstGeom prst="rect">
            <a:avLst/>
          </a:prstGeom>
          <a:noFill/>
          <a:ln>
            <a:noFill/>
          </a:ln>
        </p:spPr>
        <p:txBody>
          <a:bodyPr spcFirstLastPara="1" wrap="square" lIns="96650" tIns="48325" rIns="96650" bIns="48325" anchor="t" anchorCtr="0">
            <a:noAutofit/>
          </a:bodyPr>
          <a:lstStyle/>
          <a:p>
            <a:pPr marL="285750" marR="0" lvl="0" indent="-285750" algn="l" defTabSz="914400" rtl="0" eaLnBrk="1" fontAlgn="auto" latinLnBrk="0" hangingPunct="1">
              <a:lnSpc>
                <a:spcPct val="100000"/>
              </a:lnSpc>
              <a:spcBef>
                <a:spcPts val="0"/>
              </a:spcBef>
              <a:spcAft>
                <a:spcPts val="0"/>
              </a:spcAft>
              <a:buClr>
                <a:schemeClr val="dk1"/>
              </a:buClr>
              <a:buSzPts val="1400"/>
              <a:buFont typeface="Arial" charset="0"/>
              <a:buChar char="•"/>
              <a:tabLst/>
              <a:defRPr/>
            </a:pPr>
            <a:r>
              <a:rPr lang="en-US" sz="1400" b="0" i="0" u="none" strike="noStrike" cap="none" dirty="0">
                <a:solidFill>
                  <a:schemeClr val="dk1"/>
                </a:solidFill>
                <a:latin typeface="+mn-lt"/>
                <a:ea typeface="Calibri"/>
                <a:cs typeface="Calibri"/>
                <a:sym typeface="Calibri"/>
              </a:rPr>
              <a:t>In some instances, wildlife is moved a considerable distance between its</a:t>
            </a:r>
            <a:r>
              <a:rPr lang="en-US" sz="1400" b="0" i="0" u="none" strike="noStrike" cap="none" baseline="0" dirty="0">
                <a:solidFill>
                  <a:schemeClr val="dk1"/>
                </a:solidFill>
                <a:latin typeface="+mn-lt"/>
                <a:ea typeface="Calibri"/>
                <a:cs typeface="Calibri"/>
                <a:sym typeface="Calibri"/>
              </a:rPr>
              <a:t> original </a:t>
            </a:r>
            <a:r>
              <a:rPr lang="en-US" sz="1400" b="0" i="0" u="none" strike="noStrike" cap="none" dirty="0">
                <a:solidFill>
                  <a:schemeClr val="dk1"/>
                </a:solidFill>
                <a:latin typeface="+mn-lt"/>
                <a:ea typeface="Calibri"/>
                <a:cs typeface="Calibri"/>
                <a:sym typeface="Calibri"/>
              </a:rPr>
              <a:t>source and the market where it will be sold and consumed. </a:t>
            </a:r>
            <a:endParaRPr lang="en-US" sz="1400" b="0" dirty="0"/>
          </a:p>
          <a:p>
            <a:pPr marL="763799" marR="0" lvl="1" indent="-285750" algn="l" rtl="0">
              <a:spcBef>
                <a:spcPts val="0"/>
              </a:spcBef>
              <a:spcAft>
                <a:spcPts val="0"/>
              </a:spcAft>
              <a:buClr>
                <a:schemeClr val="dk1"/>
              </a:buClr>
              <a:buSzPts val="1400"/>
              <a:buFont typeface="Arial" charset="0"/>
              <a:buChar char="•"/>
            </a:pPr>
            <a:r>
              <a:rPr lang="en-US" sz="1400" b="1" i="0" u="none" strike="noStrike" cap="none" dirty="0">
                <a:solidFill>
                  <a:schemeClr val="dk1"/>
                </a:solidFill>
                <a:latin typeface="Calibri"/>
                <a:ea typeface="Calibri"/>
                <a:cs typeface="Calibri"/>
                <a:sym typeface="Calibri"/>
              </a:rPr>
              <a:t>Source</a:t>
            </a:r>
            <a:r>
              <a:rPr lang="en-US" sz="1400" b="0" i="0" u="none" strike="noStrike" cap="none" dirty="0">
                <a:solidFill>
                  <a:schemeClr val="dk1"/>
                </a:solidFill>
                <a:latin typeface="Calibri"/>
                <a:ea typeface="Calibri"/>
                <a:cs typeface="Calibri"/>
                <a:sym typeface="Calibri"/>
              </a:rPr>
              <a:t> – or</a:t>
            </a:r>
            <a:r>
              <a:rPr lang="en-US" sz="1400" b="0" i="0" u="none" strike="noStrike" cap="none" baseline="0" dirty="0">
                <a:solidFill>
                  <a:schemeClr val="dk1"/>
                </a:solidFill>
                <a:latin typeface="Calibri"/>
                <a:ea typeface="Calibri"/>
                <a:cs typeface="Calibri"/>
                <a:sym typeface="Calibri"/>
              </a:rPr>
              <a:t> ‘supply’ country. This is t</a:t>
            </a:r>
            <a:r>
              <a:rPr lang="en-US" sz="1400" b="0" i="0" u="none" strike="noStrike" cap="none" dirty="0">
                <a:solidFill>
                  <a:schemeClr val="dk1"/>
                </a:solidFill>
                <a:latin typeface="Calibri"/>
                <a:ea typeface="Calibri"/>
                <a:cs typeface="Calibri"/>
                <a:sym typeface="Calibri"/>
              </a:rPr>
              <a:t>he location where a plant or animal was collected or produced. </a:t>
            </a:r>
            <a:endParaRPr dirty="0"/>
          </a:p>
          <a:p>
            <a:pPr marL="763799" marR="0" lvl="1" indent="-285750" algn="l" rtl="0">
              <a:spcBef>
                <a:spcPts val="0"/>
              </a:spcBef>
              <a:spcAft>
                <a:spcPts val="0"/>
              </a:spcAft>
              <a:buClr>
                <a:schemeClr val="dk1"/>
              </a:buClr>
              <a:buSzPts val="1400"/>
              <a:buFont typeface="Arial" charset="0"/>
              <a:buChar char="•"/>
            </a:pPr>
            <a:r>
              <a:rPr lang="en-US" sz="1400" b="1" i="0" u="none" strike="noStrike" cap="none" dirty="0">
                <a:solidFill>
                  <a:schemeClr val="dk1"/>
                </a:solidFill>
                <a:latin typeface="Calibri"/>
                <a:ea typeface="Calibri"/>
                <a:cs typeface="Calibri"/>
                <a:sym typeface="Calibri"/>
              </a:rPr>
              <a:t>Transit</a:t>
            </a:r>
            <a:r>
              <a:rPr lang="en-US" sz="1400" b="0" i="0" u="none" strike="noStrike" cap="none" dirty="0">
                <a:solidFill>
                  <a:schemeClr val="dk1"/>
                </a:solidFill>
                <a:latin typeface="Calibri"/>
                <a:ea typeface="Calibri"/>
                <a:cs typeface="Calibri"/>
                <a:sym typeface="Calibri"/>
              </a:rPr>
              <a:t> – wildlife is moved through this</a:t>
            </a:r>
            <a:r>
              <a:rPr lang="en-US" sz="1400" b="0" i="0" u="none" strike="noStrike" cap="none" baseline="0" dirty="0">
                <a:solidFill>
                  <a:schemeClr val="dk1"/>
                </a:solidFill>
                <a:latin typeface="Calibri"/>
                <a:ea typeface="Calibri"/>
                <a:cs typeface="Calibri"/>
                <a:sym typeface="Calibri"/>
              </a:rPr>
              <a:t> country or passes through its ports on its route </a:t>
            </a:r>
            <a:r>
              <a:rPr lang="en-US" sz="1400" b="0" i="0" u="none" strike="noStrike" cap="none" dirty="0">
                <a:solidFill>
                  <a:schemeClr val="dk1"/>
                </a:solidFill>
                <a:latin typeface="Calibri"/>
                <a:ea typeface="Calibri"/>
                <a:cs typeface="Calibri"/>
                <a:sym typeface="Calibri"/>
              </a:rPr>
              <a:t>from point</a:t>
            </a:r>
            <a:r>
              <a:rPr lang="en-US" sz="1400" b="0" i="0" u="none" strike="noStrike" cap="none" baseline="0" dirty="0">
                <a:solidFill>
                  <a:schemeClr val="dk1"/>
                </a:solidFill>
                <a:latin typeface="Calibri"/>
                <a:ea typeface="Calibri"/>
                <a:cs typeface="Calibri"/>
                <a:sym typeface="Calibri"/>
              </a:rPr>
              <a:t> of origin</a:t>
            </a:r>
            <a:r>
              <a:rPr lang="en-US" sz="1400" b="0" i="0" u="none" strike="noStrike" cap="none" dirty="0">
                <a:solidFill>
                  <a:schemeClr val="dk1"/>
                </a:solidFill>
                <a:latin typeface="Calibri"/>
                <a:ea typeface="Calibri"/>
                <a:cs typeface="Calibri"/>
                <a:sym typeface="Calibri"/>
              </a:rPr>
              <a:t> to end consumer.  </a:t>
            </a:r>
            <a:endParaRPr dirty="0"/>
          </a:p>
          <a:p>
            <a:pPr marL="763799" marR="0" lvl="1" indent="-285750" algn="l" rtl="0">
              <a:spcBef>
                <a:spcPts val="0"/>
              </a:spcBef>
              <a:spcAft>
                <a:spcPts val="0"/>
              </a:spcAft>
              <a:buClr>
                <a:schemeClr val="dk1"/>
              </a:buClr>
              <a:buSzPts val="1400"/>
              <a:buFont typeface="Arial" charset="0"/>
              <a:buChar char="•"/>
            </a:pPr>
            <a:r>
              <a:rPr lang="en-US" sz="1400" b="1" i="0" u="none" strike="noStrike" cap="none" dirty="0">
                <a:solidFill>
                  <a:schemeClr val="dk1"/>
                </a:solidFill>
                <a:latin typeface="Calibri"/>
                <a:ea typeface="Calibri"/>
                <a:cs typeface="Calibri"/>
                <a:sym typeface="Calibri"/>
              </a:rPr>
              <a:t>Consumer</a:t>
            </a:r>
            <a:r>
              <a:rPr lang="en-US" sz="1400" b="0" i="0" u="none" strike="noStrike" cap="none" dirty="0">
                <a:solidFill>
                  <a:schemeClr val="dk1"/>
                </a:solidFill>
                <a:latin typeface="Calibri"/>
                <a:ea typeface="Calibri"/>
                <a:cs typeface="Calibri"/>
                <a:sym typeface="Calibri"/>
              </a:rPr>
              <a:t> – This is the end destination of the wildlife,</a:t>
            </a:r>
            <a:r>
              <a:rPr lang="en-US" sz="1400" b="0" i="0" u="none" strike="noStrike" cap="none" baseline="0" dirty="0">
                <a:solidFill>
                  <a:schemeClr val="dk1"/>
                </a:solidFill>
                <a:latin typeface="Calibri"/>
                <a:ea typeface="Calibri"/>
                <a:cs typeface="Calibri"/>
                <a:sym typeface="Calibri"/>
              </a:rPr>
              <a:t> where it is passed into the hands of its final buyer.</a:t>
            </a:r>
            <a:endParaRPr dirty="0"/>
          </a:p>
          <a:p>
            <a:pPr marL="285750" marR="0" lvl="0" indent="-285750" algn="l" rtl="0">
              <a:spcBef>
                <a:spcPts val="0"/>
              </a:spcBef>
              <a:spcAft>
                <a:spcPts val="0"/>
              </a:spcAft>
              <a:buClr>
                <a:schemeClr val="dk1"/>
              </a:buClr>
              <a:buSzPts val="1400"/>
              <a:buFont typeface="Arial" charset="0"/>
              <a:buChar char="•"/>
            </a:pPr>
            <a:r>
              <a:rPr lang="en-US" sz="1400" b="0" i="0" u="none" strike="noStrike" cap="none" dirty="0">
                <a:solidFill>
                  <a:schemeClr val="dk1"/>
                </a:solidFill>
                <a:latin typeface="Calibri"/>
                <a:ea typeface="Calibri"/>
                <a:cs typeface="Calibri"/>
                <a:sym typeface="Calibri"/>
              </a:rPr>
              <a:t>Some countries play more than one role, depending on the type of wildlife which is being traded.</a:t>
            </a:r>
          </a:p>
          <a:p>
            <a:pPr marL="239024" marR="0" lvl="0" indent="-239024" algn="l" rtl="0">
              <a:spcBef>
                <a:spcPts val="0"/>
              </a:spcBef>
              <a:spcAft>
                <a:spcPts val="0"/>
              </a:spcAft>
              <a:buClr>
                <a:schemeClr val="dk1"/>
              </a:buClr>
              <a:buSzPts val="1400"/>
              <a:buFont typeface="Arial" charset="0"/>
              <a:buChar char="•"/>
            </a:pPr>
            <a:r>
              <a:rPr lang="en-US" sz="1200" b="1" i="0" u="none" strike="noStrike" cap="none" dirty="0">
                <a:solidFill>
                  <a:schemeClr val="dk1"/>
                </a:solidFill>
                <a:latin typeface="+mn-lt"/>
                <a:ea typeface="Calibri"/>
                <a:cs typeface="Calibri"/>
                <a:sym typeface="Calibri"/>
              </a:rPr>
              <a:t>National trade</a:t>
            </a:r>
            <a:r>
              <a:rPr lang="en-US" sz="1200" b="1" i="0" u="none" strike="noStrike" cap="none" baseline="0" dirty="0">
                <a:solidFill>
                  <a:schemeClr val="dk1"/>
                </a:solidFill>
                <a:latin typeface="+mn-lt"/>
                <a:ea typeface="Calibri"/>
                <a:cs typeface="Calibri"/>
                <a:sym typeface="Calibri"/>
              </a:rPr>
              <a:t> </a:t>
            </a:r>
            <a:r>
              <a:rPr lang="en-US" sz="1200" b="0" i="0" u="none" strike="noStrike" cap="none" dirty="0">
                <a:solidFill>
                  <a:schemeClr val="dk1"/>
                </a:solidFill>
                <a:latin typeface="+mn-lt"/>
                <a:ea typeface="Calibri"/>
                <a:cs typeface="Calibri"/>
                <a:sym typeface="Calibri"/>
              </a:rPr>
              <a:t>is when wildlife is collected or produced for sale and consumption within a country’s borders</a:t>
            </a:r>
            <a:endParaRPr lang="en-US" dirty="0"/>
          </a:p>
          <a:p>
            <a:pPr marL="239024" marR="0" lvl="0" indent="-239024" algn="l" rtl="0">
              <a:spcBef>
                <a:spcPts val="0"/>
              </a:spcBef>
              <a:spcAft>
                <a:spcPts val="0"/>
              </a:spcAft>
              <a:buClr>
                <a:schemeClr val="dk1"/>
              </a:buClr>
              <a:buSzPts val="1400"/>
              <a:buFont typeface="Arial" charset="0"/>
              <a:buChar char="•"/>
            </a:pPr>
            <a:r>
              <a:rPr lang="en-US" sz="1200" b="0" i="0" u="none" strike="noStrike" cap="none" dirty="0">
                <a:solidFill>
                  <a:schemeClr val="dk1"/>
                </a:solidFill>
                <a:latin typeface="+mn-lt"/>
                <a:ea typeface="Calibri"/>
                <a:cs typeface="Calibri"/>
                <a:sym typeface="Calibri"/>
              </a:rPr>
              <a:t>For other wildlife, the main demand may come from outside the country where the animal or plant naturally occurs.  This </a:t>
            </a:r>
            <a:r>
              <a:rPr lang="en-US" sz="1200" b="1" i="0" u="none" strike="noStrike" cap="none" dirty="0">
                <a:solidFill>
                  <a:schemeClr val="dk1"/>
                </a:solidFill>
                <a:latin typeface="+mn-lt"/>
                <a:ea typeface="Calibri"/>
                <a:cs typeface="Calibri"/>
                <a:sym typeface="Calibri"/>
              </a:rPr>
              <a:t>international trade </a:t>
            </a:r>
            <a:r>
              <a:rPr lang="en-US" sz="1200" b="0" i="0" u="none" strike="noStrike" cap="none" dirty="0">
                <a:solidFill>
                  <a:schemeClr val="dk1"/>
                </a:solidFill>
                <a:latin typeface="+mn-lt"/>
                <a:ea typeface="Calibri"/>
                <a:cs typeface="Calibri"/>
                <a:sym typeface="Calibri"/>
              </a:rPr>
              <a:t>might then involve a </a:t>
            </a:r>
            <a:r>
              <a:rPr lang="en-US" sz="1200" b="0" i="0" u="none" strike="noStrike" cap="none" dirty="0" err="1">
                <a:solidFill>
                  <a:schemeClr val="dk1"/>
                </a:solidFill>
                <a:latin typeface="+mn-lt"/>
                <a:ea typeface="Calibri"/>
                <a:cs typeface="Calibri"/>
                <a:sym typeface="Calibri"/>
              </a:rPr>
              <a:t>neighbouring</a:t>
            </a:r>
            <a:r>
              <a:rPr lang="en-US" sz="1200" b="0" i="0" u="none" strike="noStrike" cap="none" dirty="0">
                <a:solidFill>
                  <a:schemeClr val="dk1"/>
                </a:solidFill>
                <a:latin typeface="+mn-lt"/>
                <a:ea typeface="Calibri"/>
                <a:cs typeface="Calibri"/>
                <a:sym typeface="Calibri"/>
              </a:rPr>
              <a:t> country, one within the same region, or even one which lies far across the world in a different continent.  </a:t>
            </a:r>
            <a:endParaRPr lang="en-US" dirty="0"/>
          </a:p>
          <a:p>
            <a:pPr marL="0" marR="0" lvl="0" indent="0" algn="l" rtl="0">
              <a:spcBef>
                <a:spcPts val="0"/>
              </a:spcBef>
              <a:spcAft>
                <a:spcPts val="0"/>
              </a:spcAft>
              <a:buNone/>
            </a:pPr>
            <a:endParaRPr lang="en-US" sz="1200" b="0" i="0" u="none" strike="noStrike" cap="none" dirty="0">
              <a:solidFill>
                <a:schemeClr val="dk1"/>
              </a:solidFill>
              <a:latin typeface="+mn-lt"/>
              <a:ea typeface="Calibri"/>
              <a:cs typeface="Calibri"/>
              <a:sym typeface="Calibri"/>
            </a:endParaRPr>
          </a:p>
          <a:p>
            <a:pPr marL="239024" marR="0" lvl="0" indent="-239024" algn="l" rtl="0">
              <a:spcBef>
                <a:spcPts val="0"/>
              </a:spcBef>
              <a:spcAft>
                <a:spcPts val="0"/>
              </a:spcAft>
              <a:buClr>
                <a:schemeClr val="dk1"/>
              </a:buClr>
              <a:buSzPts val="1400"/>
              <a:buFont typeface="Calibri"/>
              <a:buAutoNum type="arabicPeriod"/>
            </a:pPr>
            <a:endParaRPr dirty="0"/>
          </a:p>
          <a:p>
            <a:pPr marL="0" marR="0" lvl="0" indent="0" algn="l" rtl="0">
              <a:spcBef>
                <a:spcPts val="0"/>
              </a:spcBef>
              <a:spcAft>
                <a:spcPts val="0"/>
              </a:spcAft>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endParaRPr sz="1200" b="0" i="0" u="none" strike="noStrike" cap="none" dirty="0">
              <a:solidFill>
                <a:schemeClr val="dk1"/>
              </a:solidFill>
              <a:latin typeface="Calibri"/>
              <a:ea typeface="Calibri"/>
              <a:cs typeface="Calibri"/>
              <a:sym typeface="Calibri"/>
            </a:endParaRPr>
          </a:p>
        </p:txBody>
      </p:sp>
      <p:sp>
        <p:nvSpPr>
          <p:cNvPr id="429" name="Google Shape;429;p31:notes"/>
          <p:cNvSpPr txBox="1">
            <a:spLocks noGrp="1"/>
          </p:cNvSpPr>
          <p:nvPr>
            <p:ph type="sldNum" idx="12"/>
          </p:nvPr>
        </p:nvSpPr>
        <p:spPr>
          <a:xfrm>
            <a:off x="4143588" y="9119474"/>
            <a:ext cx="3169920" cy="480060"/>
          </a:xfrm>
          <a:prstGeom prst="rect">
            <a:avLst/>
          </a:prstGeom>
          <a:noFill/>
          <a:ln>
            <a:noFill/>
          </a:ln>
        </p:spPr>
        <p:txBody>
          <a:bodyPr spcFirstLastPara="1" wrap="square" lIns="96650" tIns="48325" rIns="96650" bIns="48325" anchor="b" anchorCtr="0">
            <a:noAutofit/>
          </a:bodyPr>
          <a:lstStyle/>
          <a:p>
            <a:pPr marL="0" marR="0" lvl="0" indent="0" algn="r" rtl="0">
              <a:spcBef>
                <a:spcPts val="0"/>
              </a:spcBef>
              <a:spcAft>
                <a:spcPts val="0"/>
              </a:spcAft>
              <a:buNone/>
            </a:pPr>
            <a:fld id="{00000000-1234-1234-1234-123412341234}" type="slidenum">
              <a:rPr lang="en-US" sz="1300">
                <a:solidFill>
                  <a:schemeClr val="dk1"/>
                </a:solidFill>
                <a:latin typeface="Calibri"/>
                <a:ea typeface="Calibri"/>
                <a:cs typeface="Calibri"/>
                <a:sym typeface="Calibri"/>
              </a:rPr>
              <a:t>8</a:t>
            </a:fld>
            <a:endParaRPr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601463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4:notes"/>
          <p:cNvSpPr txBox="1">
            <a:spLocks noGrp="1"/>
          </p:cNvSpPr>
          <p:nvPr>
            <p:ph type="sldNum" idx="12"/>
          </p:nvPr>
        </p:nvSpPr>
        <p:spPr>
          <a:xfrm>
            <a:off x="3898102" y="8829967"/>
            <a:ext cx="2982119" cy="464820"/>
          </a:xfrm>
          <a:prstGeom prst="rect">
            <a:avLst/>
          </a:prstGeom>
          <a:noFill/>
          <a:ln>
            <a:noFill/>
          </a:ln>
        </p:spPr>
        <p:txBody>
          <a:bodyPr spcFirstLastPara="1" wrap="square" lIns="92425" tIns="46200" rIns="92425" bIns="462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9</a:t>
            </a:fld>
            <a:endParaRPr sz="1300">
              <a:solidFill>
                <a:schemeClr val="dk1"/>
              </a:solidFill>
              <a:latin typeface="Calibri"/>
              <a:ea typeface="Calibri"/>
              <a:cs typeface="Calibri"/>
              <a:sym typeface="Calibri"/>
            </a:endParaRPr>
          </a:p>
        </p:txBody>
      </p:sp>
      <p:sp>
        <p:nvSpPr>
          <p:cNvPr id="63" name="Google Shape;63;p4:notes"/>
          <p:cNvSpPr>
            <a:spLocks noGrp="1" noRot="1" noChangeAspect="1"/>
          </p:cNvSpPr>
          <p:nvPr>
            <p:ph type="sldImg" idx="2"/>
          </p:nvPr>
        </p:nvSpPr>
        <p:spPr>
          <a:xfrm>
            <a:off x="1141413" y="687388"/>
            <a:ext cx="4660900" cy="3495675"/>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64" name="Google Shape;64;p4:notes"/>
          <p:cNvSpPr txBox="1">
            <a:spLocks noGrp="1"/>
          </p:cNvSpPr>
          <p:nvPr>
            <p:ph type="body" idx="1"/>
          </p:nvPr>
        </p:nvSpPr>
        <p:spPr>
          <a:xfrm>
            <a:off x="1041401" y="4432176"/>
            <a:ext cx="4760662" cy="4535488"/>
          </a:xfrm>
          <a:prstGeom prst="rect">
            <a:avLst/>
          </a:prstGeom>
          <a:noFill/>
          <a:ln>
            <a:noFill/>
          </a:ln>
        </p:spPr>
        <p:txBody>
          <a:bodyPr spcFirstLastPara="1" wrap="square" lIns="94625" tIns="47300" rIns="94625" bIns="47300" anchor="t" anchorCtr="0">
            <a:noAutofit/>
          </a:bodyPr>
          <a:lstStyle/>
          <a:p>
            <a:pPr marL="285750" marR="0" lvl="0" indent="-285750" algn="l" rtl="0">
              <a:lnSpc>
                <a:spcPct val="100000"/>
              </a:lnSpc>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Because</a:t>
            </a:r>
            <a:r>
              <a:rPr lang="en-US" sz="1300" b="0" i="0" u="none" strike="noStrike" cap="none" baseline="0" dirty="0">
                <a:solidFill>
                  <a:schemeClr val="dk1"/>
                </a:solidFill>
                <a:latin typeface="Calibri"/>
                <a:ea typeface="Calibri"/>
                <a:cs typeface="Calibri"/>
                <a:sym typeface="Calibri"/>
              </a:rPr>
              <a:t> </a:t>
            </a:r>
            <a:endParaRPr lang="en-US" sz="1300" b="0" i="0" u="none" strike="noStrike" cap="none" dirty="0">
              <a:solidFill>
                <a:schemeClr val="dk1"/>
              </a:solidFill>
              <a:latin typeface="Calibri"/>
              <a:ea typeface="Calibri"/>
              <a:cs typeface="Calibri"/>
              <a:sym typeface="Calibri"/>
            </a:endParaRPr>
          </a:p>
          <a:p>
            <a:pPr marL="285750" marR="0" lvl="0" indent="-285750" algn="l" rtl="0">
              <a:lnSpc>
                <a:spcPct val="100000"/>
              </a:lnSpc>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Large volumes of illegal wildlife cargo start an overland journey hidden in cars, trucks, buses and trains to reach ports of exit </a:t>
            </a:r>
            <a:endParaRPr sz="1300" b="0" i="0" u="none" strike="noStrike" cap="none" dirty="0">
              <a:solidFill>
                <a:schemeClr val="dk1"/>
              </a:solidFill>
              <a:latin typeface="Calibri"/>
              <a:ea typeface="Calibri"/>
              <a:cs typeface="Calibri"/>
              <a:sym typeface="Calibri"/>
            </a:endParaRPr>
          </a:p>
          <a:p>
            <a:pPr marL="285750" marR="0" lvl="0" indent="-285750" algn="l" rtl="0">
              <a:lnSpc>
                <a:spcPct val="100000"/>
              </a:lnSpc>
              <a:spcBef>
                <a:spcPts val="0"/>
              </a:spcBef>
              <a:spcAft>
                <a:spcPts val="0"/>
              </a:spcAft>
              <a:buClr>
                <a:schemeClr val="dk1"/>
              </a:buClr>
              <a:buSzPts val="1300"/>
              <a:buFont typeface="Arial" charset="0"/>
              <a:buChar char="•"/>
            </a:pPr>
            <a:r>
              <a:rPr lang="en-US" sz="1300" b="0" i="0" u="none" strike="noStrike" cap="none" dirty="0">
                <a:solidFill>
                  <a:schemeClr val="dk1"/>
                </a:solidFill>
                <a:latin typeface="Calibri"/>
                <a:ea typeface="Calibri"/>
                <a:cs typeface="Calibri"/>
                <a:sym typeface="Calibri"/>
              </a:rPr>
              <a:t>These are then loaded onto </a:t>
            </a:r>
            <a:r>
              <a:rPr lang="en-US" sz="1300" b="1" i="0" u="none" strike="noStrike" cap="none" dirty="0">
                <a:solidFill>
                  <a:schemeClr val="dk1"/>
                </a:solidFill>
                <a:latin typeface="Calibri"/>
                <a:ea typeface="Calibri"/>
                <a:cs typeface="Calibri"/>
                <a:sym typeface="Calibri"/>
              </a:rPr>
              <a:t>planes</a:t>
            </a:r>
            <a:r>
              <a:rPr lang="en-US" sz="1300" b="0" i="0" u="none" strike="noStrike" cap="none" dirty="0">
                <a:solidFill>
                  <a:schemeClr val="dk1"/>
                </a:solidFill>
                <a:latin typeface="Calibri"/>
                <a:ea typeface="Calibri"/>
                <a:cs typeface="Calibri"/>
                <a:sym typeface="Calibri"/>
              </a:rPr>
              <a:t> or </a:t>
            </a:r>
            <a:r>
              <a:rPr lang="en-US" sz="1300" b="1" i="0" u="none" strike="noStrike" cap="none" dirty="0">
                <a:solidFill>
                  <a:schemeClr val="dk1"/>
                </a:solidFill>
                <a:latin typeface="Calibri"/>
                <a:ea typeface="Calibri"/>
                <a:cs typeface="Calibri"/>
                <a:sym typeface="Calibri"/>
              </a:rPr>
              <a:t>ships</a:t>
            </a:r>
            <a:r>
              <a:rPr lang="en-US" sz="1300" b="0" i="0" u="none" strike="noStrike" cap="none" dirty="0">
                <a:solidFill>
                  <a:schemeClr val="dk1"/>
                </a:solidFill>
                <a:latin typeface="Calibri"/>
                <a:ea typeface="Calibri"/>
                <a:cs typeface="Calibri"/>
                <a:sym typeface="Calibri"/>
              </a:rPr>
              <a:t> to reach destination markets in other parts of the world</a:t>
            </a:r>
            <a:endParaRPr sz="13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endParaRPr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0622118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7390370-43A7-FF4D-A7AF-C822179565AF}" type="datetimeFigureOut">
              <a:rPr lang="en-US" smtClean="0"/>
              <a:t>9/18/19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35F421-22E5-3E4F-8DBE-C42730DC1BE9}"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7390370-43A7-FF4D-A7AF-C822179565AF}" type="datetimeFigureOut">
              <a:rPr lang="en-US" smtClean="0"/>
              <a:t>9/18/19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35F421-22E5-3E4F-8DBE-C42730DC1BE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7390370-43A7-FF4D-A7AF-C822179565AF}" type="datetimeFigureOut">
              <a:rPr lang="en-US" smtClean="0"/>
              <a:t>9/18/19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35F421-22E5-3E4F-8DBE-C42730DC1BE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7390370-43A7-FF4D-A7AF-C822179565AF}" type="datetimeFigureOut">
              <a:rPr lang="en-US" smtClean="0"/>
              <a:t>9/18/19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35F421-22E5-3E4F-8DBE-C42730DC1BE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7390370-43A7-FF4D-A7AF-C822179565AF}" type="datetimeFigureOut">
              <a:rPr lang="en-US" smtClean="0"/>
              <a:t>9/18/19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35F421-22E5-3E4F-8DBE-C42730DC1BE9}"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7390370-43A7-FF4D-A7AF-C822179565AF}" type="datetimeFigureOut">
              <a:rPr lang="en-US" smtClean="0"/>
              <a:t>9/18/19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35F421-22E5-3E4F-8DBE-C42730DC1BE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7390370-43A7-FF4D-A7AF-C822179565AF}" type="datetimeFigureOut">
              <a:rPr lang="en-US" smtClean="0"/>
              <a:t>9/18/19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835F421-22E5-3E4F-8DBE-C42730DC1BE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7390370-43A7-FF4D-A7AF-C822179565AF}" type="datetimeFigureOut">
              <a:rPr lang="en-US" smtClean="0"/>
              <a:t>9/18/19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835F421-22E5-3E4F-8DBE-C42730DC1BE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390370-43A7-FF4D-A7AF-C822179565AF}" type="datetimeFigureOut">
              <a:rPr lang="en-US" smtClean="0"/>
              <a:t>9/18/19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835F421-22E5-3E4F-8DBE-C42730DC1BE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7390370-43A7-FF4D-A7AF-C822179565AF}" type="datetimeFigureOut">
              <a:rPr lang="en-US" smtClean="0"/>
              <a:t>9/18/19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35F421-22E5-3E4F-8DBE-C42730DC1BE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7390370-43A7-FF4D-A7AF-C822179565AF}" type="datetimeFigureOut">
              <a:rPr lang="en-US" smtClean="0"/>
              <a:t>9/18/19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35F421-22E5-3E4F-8DBE-C42730DC1BE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390370-43A7-FF4D-A7AF-C822179565AF}" type="datetimeFigureOut">
              <a:rPr lang="en-US" smtClean="0"/>
              <a:t>9/18/19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35F421-22E5-3E4F-8DBE-C42730DC1BE9}" type="slidenum">
              <a:rPr lang="en-US" smtClean="0"/>
              <a:t>‹#›</a:t>
            </a:fld>
            <a:endParaRPr lang="en-US"/>
          </a:p>
        </p:txBody>
      </p:sp>
    </p:spTree>
    <p:extLst>
      <p:ext uri="{BB962C8B-B14F-4D97-AF65-F5344CB8AC3E}">
        <p14:creationId xmlns:p14="http://schemas.microsoft.com/office/powerpoint/2010/main" val="11529462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14.jp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1.jpg"/><Relationship Id="rId5" Type="http://schemas.openxmlformats.org/officeDocument/2006/relationships/image" Target="../media/image20.jpg"/><Relationship Id="rId4" Type="http://schemas.openxmlformats.org/officeDocument/2006/relationships/image" Target="../media/image19.jpg"/></Relationships>
</file>

<file path=ppt/slides/_rels/slide1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26.jpg"/><Relationship Id="rId5" Type="http://schemas.openxmlformats.org/officeDocument/2006/relationships/image" Target="../media/image25.jpg"/><Relationship Id="rId4" Type="http://schemas.openxmlformats.org/officeDocument/2006/relationships/image" Target="../media/image24.jpg"/></Relationships>
</file>

<file path=ppt/slides/_rels/slide1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30.jpg"/><Relationship Id="rId5" Type="http://schemas.openxmlformats.org/officeDocument/2006/relationships/image" Target="../media/image29.jpg"/><Relationship Id="rId4" Type="http://schemas.openxmlformats.org/officeDocument/2006/relationships/image" Target="../media/image28.jp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2"/>
          <p:cNvSpPr txBox="1"/>
          <p:nvPr/>
        </p:nvSpPr>
        <p:spPr>
          <a:xfrm>
            <a:off x="670121" y="786587"/>
            <a:ext cx="5616624" cy="437042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7200" dirty="0">
                <a:solidFill>
                  <a:srgbClr val="002F6C"/>
                </a:solidFill>
                <a:ea typeface="Arial"/>
                <a:cs typeface="Arial"/>
                <a:sym typeface="Arial"/>
              </a:rPr>
              <a:t>Legal</a:t>
            </a:r>
            <a:endParaRPr dirty="0"/>
          </a:p>
          <a:p>
            <a:pPr marL="0" marR="0" lvl="0" indent="0" algn="l" rtl="0">
              <a:spcBef>
                <a:spcPts val="0"/>
              </a:spcBef>
              <a:spcAft>
                <a:spcPts val="0"/>
              </a:spcAft>
              <a:buNone/>
            </a:pPr>
            <a:r>
              <a:rPr lang="en-US" sz="8000" dirty="0">
                <a:solidFill>
                  <a:schemeClr val="accent1"/>
                </a:solidFill>
                <a:ea typeface="Arial"/>
                <a:cs typeface="Arial"/>
                <a:sym typeface="Arial"/>
              </a:rPr>
              <a:t>Wildlife</a:t>
            </a:r>
            <a:r>
              <a:rPr lang="en-US" sz="8000" dirty="0">
                <a:solidFill>
                  <a:srgbClr val="CC163F"/>
                </a:solidFill>
                <a:ea typeface="Arial"/>
                <a:cs typeface="Arial"/>
                <a:sym typeface="Arial"/>
              </a:rPr>
              <a:t> </a:t>
            </a:r>
            <a:endParaRPr dirty="0"/>
          </a:p>
          <a:p>
            <a:pPr marL="0" marR="0" lvl="0" indent="0" algn="l" rtl="0">
              <a:spcBef>
                <a:spcPts val="0"/>
              </a:spcBef>
              <a:spcAft>
                <a:spcPts val="0"/>
              </a:spcAft>
              <a:buNone/>
            </a:pPr>
            <a:r>
              <a:rPr lang="en-US" sz="7200" dirty="0">
                <a:solidFill>
                  <a:srgbClr val="002F6C"/>
                </a:solidFill>
                <a:ea typeface="Arial"/>
                <a:cs typeface="Arial"/>
                <a:sym typeface="Arial"/>
              </a:rPr>
              <a:t>Trade is regulated</a:t>
            </a:r>
            <a:endParaRPr dirty="0"/>
          </a:p>
          <a:p>
            <a:pPr marL="0" marR="0" lvl="0" indent="0" algn="l" rtl="0">
              <a:spcBef>
                <a:spcPts val="0"/>
              </a:spcBef>
              <a:spcAft>
                <a:spcPts val="0"/>
              </a:spcAft>
              <a:buNone/>
            </a:pPr>
            <a:endParaRPr sz="1800" dirty="0">
              <a:solidFill>
                <a:srgbClr val="002F6C"/>
              </a:solidFill>
              <a:ea typeface="Arial"/>
              <a:cs typeface="Arial"/>
              <a:sym typeface="Arial"/>
            </a:endParaRPr>
          </a:p>
          <a:p>
            <a:pPr marL="0" marR="0" lvl="0" indent="0" algn="l" rtl="0">
              <a:spcBef>
                <a:spcPts val="0"/>
              </a:spcBef>
              <a:spcAft>
                <a:spcPts val="0"/>
              </a:spcAft>
              <a:buNone/>
            </a:pPr>
            <a:endParaRPr sz="1800" dirty="0">
              <a:solidFill>
                <a:srgbClr val="002F6C"/>
              </a:solidFill>
              <a:ea typeface="Arial"/>
              <a:cs typeface="Arial"/>
              <a:sym typeface="Arial"/>
            </a:endParaRPr>
          </a:p>
          <a:p>
            <a:pPr marL="0" marR="0" lvl="0" indent="0" algn="l" rtl="0">
              <a:spcBef>
                <a:spcPts val="0"/>
              </a:spcBef>
              <a:spcAft>
                <a:spcPts val="0"/>
              </a:spcAft>
              <a:buNone/>
            </a:pPr>
            <a:endParaRPr sz="1800" dirty="0">
              <a:solidFill>
                <a:srgbClr val="002F6C"/>
              </a:solidFill>
              <a:ea typeface="Arial"/>
              <a:cs typeface="Arial"/>
              <a:sym typeface="Arial"/>
            </a:endParaRPr>
          </a:p>
        </p:txBody>
      </p:sp>
      <p:cxnSp>
        <p:nvCxnSpPr>
          <p:cNvPr id="124" name="Google Shape;124;p12"/>
          <p:cNvCxnSpPr/>
          <p:nvPr/>
        </p:nvCxnSpPr>
        <p:spPr>
          <a:xfrm>
            <a:off x="8244408" y="1088740"/>
            <a:ext cx="0" cy="4680520"/>
          </a:xfrm>
          <a:prstGeom prst="straightConnector1">
            <a:avLst/>
          </a:prstGeom>
          <a:noFill/>
          <a:ln w="25400" cap="flat" cmpd="sng">
            <a:solidFill>
              <a:srgbClr val="052E65"/>
            </a:solidFill>
            <a:prstDash val="solid"/>
            <a:round/>
            <a:headEnd type="none" w="sm" len="sm"/>
            <a:tailEnd type="none" w="sm" len="sm"/>
          </a:ln>
        </p:spPr>
      </p:cxnSp>
      <p:sp>
        <p:nvSpPr>
          <p:cNvPr id="2" name="Teardrop 1"/>
          <p:cNvSpPr/>
          <p:nvPr/>
        </p:nvSpPr>
        <p:spPr>
          <a:xfrm>
            <a:off x="5086351" y="0"/>
            <a:ext cx="4057649" cy="3943351"/>
          </a:xfrm>
          <a:prstGeom prst="teardrop">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5736554" y="625703"/>
            <a:ext cx="3058045" cy="2677656"/>
          </a:xfrm>
          <a:prstGeom prst="rect">
            <a:avLst/>
          </a:prstGeom>
          <a:noFill/>
        </p:spPr>
        <p:txBody>
          <a:bodyPr wrap="square" rtlCol="0">
            <a:spAutoFit/>
          </a:bodyPr>
          <a:lstStyle/>
          <a:p>
            <a:r>
              <a:rPr lang="en-US" sz="1400" dirty="0"/>
              <a:t>PLEASE DELETE THIS NOTE BEFORE PRESENTING THIS SLIDE. </a:t>
            </a:r>
          </a:p>
          <a:p>
            <a:endParaRPr lang="en-US" sz="1400" dirty="0"/>
          </a:p>
          <a:p>
            <a:r>
              <a:rPr lang="en-US" sz="1400" dirty="0"/>
              <a:t>Please note that this is not a separate presentation or set, just a continuation of slides from one complete </a:t>
            </a:r>
            <a:r>
              <a:rPr lang="en-US" sz="1400" dirty="0" err="1"/>
              <a:t>powerpoint</a:t>
            </a:r>
            <a:r>
              <a:rPr lang="en-US" sz="1400" dirty="0"/>
              <a:t>, split into 3 sections to allow for a manageable </a:t>
            </a:r>
            <a:r>
              <a:rPr lang="en-US" sz="1400" dirty="0" err="1"/>
              <a:t>filesize</a:t>
            </a:r>
            <a:r>
              <a:rPr lang="en-US" sz="1400" dirty="0"/>
              <a:t> for upload/download from toolkit. </a:t>
            </a:r>
          </a:p>
          <a:p>
            <a:r>
              <a:rPr lang="en-US" sz="1400" dirty="0"/>
              <a:t>This is section 3/3, covering legal wildlife trade, wildlife trafficking in aviation and its impacts on the industry.</a:t>
            </a:r>
          </a:p>
        </p:txBody>
      </p:sp>
    </p:spTree>
    <p:extLst>
      <p:ext uri="{BB962C8B-B14F-4D97-AF65-F5344CB8AC3E}">
        <p14:creationId xmlns:p14="http://schemas.microsoft.com/office/powerpoint/2010/main" val="14291577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pic>
        <p:nvPicPr>
          <p:cNvPr id="448" name="Google Shape;448;p36"/>
          <p:cNvPicPr preferRelativeResize="0"/>
          <p:nvPr/>
        </p:nvPicPr>
        <p:blipFill rotWithShape="1">
          <a:blip r:embed="rId3">
            <a:alphaModFix/>
          </a:blip>
          <a:srcRect l="3818" t="21037" r="214" b="6102"/>
          <a:stretch/>
        </p:blipFill>
        <p:spPr>
          <a:xfrm>
            <a:off x="4825547" y="895274"/>
            <a:ext cx="4317610" cy="2450780"/>
          </a:xfrm>
          <a:prstGeom prst="rect">
            <a:avLst/>
          </a:prstGeom>
          <a:noFill/>
          <a:ln w="57150" cap="sq" cmpd="sng">
            <a:noFill/>
            <a:prstDash val="solid"/>
            <a:miter lim="800000"/>
            <a:headEnd type="none" w="sm" len="sm"/>
            <a:tailEnd type="none" w="sm" len="sm"/>
          </a:ln>
          <a:effectLst>
            <a:outerShdw algn="tl" rotWithShape="0">
              <a:srgbClr val="000000"/>
            </a:outerShdw>
          </a:effectLst>
        </p:spPr>
      </p:pic>
      <p:pic>
        <p:nvPicPr>
          <p:cNvPr id="443" name="Google Shape;443;p36"/>
          <p:cNvPicPr preferRelativeResize="0"/>
          <p:nvPr/>
        </p:nvPicPr>
        <p:blipFill rotWithShape="1">
          <a:blip r:embed="rId4">
            <a:alphaModFix/>
          </a:blip>
          <a:srcRect t="16" r="4518" b="16396"/>
          <a:stretch/>
        </p:blipFill>
        <p:spPr>
          <a:xfrm>
            <a:off x="4825547" y="3402107"/>
            <a:ext cx="4317610" cy="2520281"/>
          </a:xfrm>
          <a:prstGeom prst="rect">
            <a:avLst/>
          </a:prstGeom>
          <a:noFill/>
          <a:ln w="57150" cap="flat" cmpd="sng">
            <a:noFill/>
            <a:prstDash val="solid"/>
            <a:round/>
            <a:headEnd type="none" w="sm" len="sm"/>
            <a:tailEnd type="none" w="sm" len="sm"/>
          </a:ln>
        </p:spPr>
      </p:pic>
      <p:sp>
        <p:nvSpPr>
          <p:cNvPr id="445" name="Google Shape;445;p36"/>
          <p:cNvSpPr/>
          <p:nvPr/>
        </p:nvSpPr>
        <p:spPr>
          <a:xfrm>
            <a:off x="2739" y="-1"/>
            <a:ext cx="9141261" cy="887199"/>
          </a:xfrm>
          <a:prstGeom prst="rect">
            <a:avLst/>
          </a:prstGeom>
          <a:solidFill>
            <a:srgbClr val="1E5492"/>
          </a:solidFill>
          <a:ln w="19050" cap="flat" cmpd="sng">
            <a:solidFill>
              <a:srgbClr val="1E549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Arial"/>
                <a:ea typeface="Arial"/>
                <a:cs typeface="Arial"/>
                <a:sym typeface="Arial"/>
              </a:rPr>
              <a:t> </a:t>
            </a:r>
            <a:endParaRPr/>
          </a:p>
        </p:txBody>
      </p:sp>
      <p:cxnSp>
        <p:nvCxnSpPr>
          <p:cNvPr id="446" name="Google Shape;446;p36"/>
          <p:cNvCxnSpPr/>
          <p:nvPr/>
        </p:nvCxnSpPr>
        <p:spPr>
          <a:xfrm>
            <a:off x="276168" y="692696"/>
            <a:ext cx="8256272" cy="0"/>
          </a:xfrm>
          <a:prstGeom prst="straightConnector1">
            <a:avLst/>
          </a:prstGeom>
          <a:noFill/>
          <a:ln w="12700" cap="flat" cmpd="sng">
            <a:noFill/>
            <a:prstDash val="solid"/>
            <a:round/>
            <a:headEnd type="none" w="sm" len="sm"/>
            <a:tailEnd type="none" w="sm" len="sm"/>
          </a:ln>
        </p:spPr>
      </p:cxnSp>
      <p:sp>
        <p:nvSpPr>
          <p:cNvPr id="447" name="Google Shape;447;p36"/>
          <p:cNvSpPr txBox="1"/>
          <p:nvPr/>
        </p:nvSpPr>
        <p:spPr>
          <a:xfrm>
            <a:off x="251520" y="107921"/>
            <a:ext cx="7210787"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a:solidFill>
                  <a:srgbClr val="FFFFFF"/>
                </a:solidFill>
                <a:ea typeface="Arial"/>
                <a:cs typeface="Arial"/>
                <a:sym typeface="Arial"/>
              </a:rPr>
              <a:t>Transporting wildlife</a:t>
            </a:r>
            <a:endParaRPr/>
          </a:p>
        </p:txBody>
      </p:sp>
      <p:pic>
        <p:nvPicPr>
          <p:cNvPr id="449" name="Google Shape;449;p36"/>
          <p:cNvPicPr preferRelativeResize="0"/>
          <p:nvPr/>
        </p:nvPicPr>
        <p:blipFill rotWithShape="1">
          <a:blip r:embed="rId5">
            <a:alphaModFix/>
          </a:blip>
          <a:srcRect l="15824" t="4798" r="7466" b="-1194"/>
          <a:stretch/>
        </p:blipFill>
        <p:spPr>
          <a:xfrm rot="5400000">
            <a:off x="-205411" y="966213"/>
            <a:ext cx="5040561" cy="4871789"/>
          </a:xfrm>
          <a:prstGeom prst="rect">
            <a:avLst/>
          </a:prstGeom>
          <a:noFill/>
          <a:ln w="57150" cap="flat" cmpd="sng">
            <a:noFill/>
            <a:prstDash val="solid"/>
            <a:round/>
            <a:headEnd type="none" w="sm" len="sm"/>
            <a:tailEnd type="none" w="sm" len="sm"/>
          </a:ln>
        </p:spPr>
      </p:pic>
      <p:sp>
        <p:nvSpPr>
          <p:cNvPr id="450" name="Google Shape;450;p36"/>
          <p:cNvSpPr txBox="1"/>
          <p:nvPr/>
        </p:nvSpPr>
        <p:spPr>
          <a:xfrm>
            <a:off x="3038936" y="5226137"/>
            <a:ext cx="6038330"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5400" dirty="0">
                <a:solidFill>
                  <a:schemeClr val="bg1"/>
                </a:solidFill>
                <a:ea typeface="Arial"/>
                <a:cs typeface="Arial"/>
                <a:sym typeface="Arial"/>
              </a:rPr>
              <a:t>LAND</a:t>
            </a:r>
            <a:endParaRPr sz="4000" dirty="0">
              <a:solidFill>
                <a:schemeClr val="bg1"/>
              </a:solidFill>
            </a:endParaRPr>
          </a:p>
        </p:txBody>
      </p:sp>
      <p:sp>
        <p:nvSpPr>
          <p:cNvPr id="451" name="Google Shape;451;p36"/>
          <p:cNvSpPr txBox="1"/>
          <p:nvPr/>
        </p:nvSpPr>
        <p:spPr>
          <a:xfrm>
            <a:off x="0" y="5693426"/>
            <a:ext cx="4696978" cy="196558"/>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000">
                <a:solidFill>
                  <a:srgbClr val="FFFFFF"/>
                </a:solidFill>
                <a:ea typeface="Arial"/>
                <a:cs typeface="Arial"/>
                <a:sym typeface="Arial"/>
              </a:rPr>
              <a:t>© Freeland</a:t>
            </a:r>
            <a:endParaRPr sz="2400"/>
          </a:p>
        </p:txBody>
      </p:sp>
      <p:sp>
        <p:nvSpPr>
          <p:cNvPr id="454" name="Google Shape;454;p36"/>
          <p:cNvSpPr txBox="1"/>
          <p:nvPr/>
        </p:nvSpPr>
        <p:spPr>
          <a:xfrm>
            <a:off x="2739" y="5170206"/>
            <a:ext cx="2158052"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6000">
                <a:solidFill>
                  <a:schemeClr val="bg1"/>
                </a:solidFill>
                <a:ea typeface="Arial"/>
                <a:cs typeface="Arial"/>
                <a:sym typeface="Arial"/>
              </a:rPr>
              <a:t>AIR</a:t>
            </a:r>
            <a:endParaRPr sz="4400">
              <a:solidFill>
                <a:schemeClr val="bg1"/>
              </a:solidFill>
            </a:endParaRPr>
          </a:p>
        </p:txBody>
      </p:sp>
      <p:sp>
        <p:nvSpPr>
          <p:cNvPr id="457" name="Google Shape;457;p36"/>
          <p:cNvSpPr txBox="1"/>
          <p:nvPr/>
        </p:nvSpPr>
        <p:spPr>
          <a:xfrm>
            <a:off x="4011237" y="5666108"/>
            <a:ext cx="5132763" cy="2154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000">
                <a:solidFill>
                  <a:srgbClr val="FFFFFF"/>
                </a:solidFill>
                <a:ea typeface="Arial"/>
                <a:cs typeface="Arial"/>
                <a:sym typeface="Arial"/>
              </a:rPr>
              <a:t>© Freeland</a:t>
            </a:r>
            <a:endParaRPr sz="2400"/>
          </a:p>
        </p:txBody>
      </p:sp>
      <p:sp>
        <p:nvSpPr>
          <p:cNvPr id="17" name="Google Shape;454;p36"/>
          <p:cNvSpPr txBox="1"/>
          <p:nvPr/>
        </p:nvSpPr>
        <p:spPr>
          <a:xfrm>
            <a:off x="5841463" y="2577761"/>
            <a:ext cx="2158052"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6000" dirty="0">
                <a:solidFill>
                  <a:schemeClr val="bg1"/>
                </a:solidFill>
                <a:ea typeface="Arial"/>
                <a:cs typeface="Arial"/>
                <a:sym typeface="Arial"/>
              </a:rPr>
              <a:t>SEA</a:t>
            </a:r>
            <a:endParaRPr sz="4400" dirty="0">
              <a:solidFill>
                <a:schemeClr val="bg1"/>
              </a:solidFill>
            </a:endParaRPr>
          </a:p>
        </p:txBody>
      </p:sp>
    </p:spTree>
    <p:extLst>
      <p:ext uri="{BB962C8B-B14F-4D97-AF65-F5344CB8AC3E}">
        <p14:creationId xmlns:p14="http://schemas.microsoft.com/office/powerpoint/2010/main" val="11929880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1"/>
          <p:cNvSpPr/>
          <p:nvPr/>
        </p:nvSpPr>
        <p:spPr>
          <a:xfrm>
            <a:off x="2739" y="0"/>
            <a:ext cx="9141261" cy="891480"/>
          </a:xfrm>
          <a:prstGeom prst="rect">
            <a:avLst/>
          </a:prstGeom>
          <a:solidFill>
            <a:srgbClr val="1E5492"/>
          </a:solidFill>
          <a:ln w="19050" cap="flat" cmpd="sng">
            <a:solidFill>
              <a:srgbClr val="1E549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Arial"/>
                <a:ea typeface="Arial"/>
                <a:cs typeface="Arial"/>
                <a:sym typeface="Arial"/>
              </a:rPr>
              <a:t> </a:t>
            </a:r>
            <a:endParaRPr/>
          </a:p>
        </p:txBody>
      </p:sp>
      <p:sp>
        <p:nvSpPr>
          <p:cNvPr id="216" name="Google Shape;216;p21"/>
          <p:cNvSpPr txBox="1"/>
          <p:nvPr/>
        </p:nvSpPr>
        <p:spPr>
          <a:xfrm>
            <a:off x="204160" y="116632"/>
            <a:ext cx="8688320"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dirty="0">
                <a:solidFill>
                  <a:srgbClr val="FFFFFF"/>
                </a:solidFill>
                <a:latin typeface="+mj-lt"/>
                <a:ea typeface="Arial"/>
                <a:cs typeface="Arial"/>
                <a:sym typeface="Arial"/>
              </a:rPr>
              <a:t>Major global air trafficking routes </a:t>
            </a:r>
            <a:endParaRPr dirty="0">
              <a:latin typeface="+mj-lt"/>
            </a:endParaRPr>
          </a:p>
        </p:txBody>
      </p:sp>
      <p:cxnSp>
        <p:nvCxnSpPr>
          <p:cNvPr id="217" name="Google Shape;217;p21"/>
          <p:cNvCxnSpPr/>
          <p:nvPr/>
        </p:nvCxnSpPr>
        <p:spPr>
          <a:xfrm>
            <a:off x="323528" y="692696"/>
            <a:ext cx="8256272" cy="0"/>
          </a:xfrm>
          <a:prstGeom prst="straightConnector1">
            <a:avLst/>
          </a:prstGeom>
          <a:noFill/>
          <a:ln w="12700" cap="flat" cmpd="sng">
            <a:solidFill>
              <a:srgbClr val="FFFFFF"/>
            </a:solidFill>
            <a:prstDash val="solid"/>
            <a:round/>
            <a:headEnd type="none" w="sm" len="sm"/>
            <a:tailEnd type="none" w="sm" len="sm"/>
          </a:ln>
        </p:spPr>
      </p:cxn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20781" t="29000" r="19531" b="19951"/>
          <a:stretch/>
        </p:blipFill>
        <p:spPr>
          <a:xfrm>
            <a:off x="323528" y="1504505"/>
            <a:ext cx="8585014" cy="4589114"/>
          </a:xfrm>
          <a:prstGeom prst="rect">
            <a:avLst/>
          </a:prstGeom>
        </p:spPr>
      </p:pic>
      <p:sp>
        <p:nvSpPr>
          <p:cNvPr id="3" name="Rectangle 2"/>
          <p:cNvSpPr/>
          <p:nvPr/>
        </p:nvSpPr>
        <p:spPr>
          <a:xfrm>
            <a:off x="1185863" y="5543550"/>
            <a:ext cx="814387" cy="3000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323528" y="6343650"/>
            <a:ext cx="4648522" cy="276999"/>
          </a:xfrm>
          <a:prstGeom prst="rect">
            <a:avLst/>
          </a:prstGeom>
          <a:noFill/>
        </p:spPr>
        <p:txBody>
          <a:bodyPr wrap="square" rtlCol="0">
            <a:spAutoFit/>
          </a:bodyPr>
          <a:lstStyle/>
          <a:p>
            <a:r>
              <a:rPr lang="en-US" sz="1200" dirty="0"/>
              <a:t>Source: C4ADS, In Plane Sight. 2018</a:t>
            </a:r>
          </a:p>
        </p:txBody>
      </p:sp>
    </p:spTree>
    <p:extLst>
      <p:ext uri="{BB962C8B-B14F-4D97-AF65-F5344CB8AC3E}">
        <p14:creationId xmlns:p14="http://schemas.microsoft.com/office/powerpoint/2010/main" val="19909163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13"/>
          <p:cNvSpPr txBox="1"/>
          <p:nvPr/>
        </p:nvSpPr>
        <p:spPr>
          <a:xfrm>
            <a:off x="1163458" y="981599"/>
            <a:ext cx="2210196" cy="3231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500">
                <a:solidFill>
                  <a:srgbClr val="FFFFFF"/>
                </a:solidFill>
                <a:ea typeface="Arial"/>
                <a:cs typeface="Arial"/>
                <a:sym typeface="Arial"/>
              </a:rPr>
              <a:t>Image goes here</a:t>
            </a:r>
            <a:endParaRPr/>
          </a:p>
        </p:txBody>
      </p:sp>
      <p:pic>
        <p:nvPicPr>
          <p:cNvPr id="110" name="Google Shape;110;p13"/>
          <p:cNvPicPr preferRelativeResize="0"/>
          <p:nvPr/>
        </p:nvPicPr>
        <p:blipFill rotWithShape="1">
          <a:blip r:embed="rId3">
            <a:alphaModFix/>
          </a:blip>
          <a:srcRect l="34229" t="22824" r="23810" b="21441"/>
          <a:stretch/>
        </p:blipFill>
        <p:spPr>
          <a:xfrm>
            <a:off x="1" y="891479"/>
            <a:ext cx="5076055" cy="5083612"/>
          </a:xfrm>
          <a:prstGeom prst="rect">
            <a:avLst/>
          </a:prstGeom>
          <a:noFill/>
          <a:ln>
            <a:noFill/>
          </a:ln>
        </p:spPr>
      </p:pic>
      <p:sp>
        <p:nvSpPr>
          <p:cNvPr id="111" name="Google Shape;111;p13"/>
          <p:cNvSpPr txBox="1"/>
          <p:nvPr/>
        </p:nvSpPr>
        <p:spPr>
          <a:xfrm>
            <a:off x="5426615" y="1700808"/>
            <a:ext cx="3456384" cy="3147208"/>
          </a:xfrm>
          <a:prstGeom prst="rect">
            <a:avLst/>
          </a:prstGeom>
          <a:noFill/>
          <a:ln>
            <a:noFill/>
          </a:ln>
        </p:spPr>
        <p:txBody>
          <a:bodyPr spcFirstLastPara="1" wrap="square" lIns="91425" tIns="45700" rIns="91425" bIns="45700" anchor="t" anchorCtr="0">
            <a:noAutofit/>
          </a:bodyPr>
          <a:lstStyle/>
          <a:p>
            <a:pPr marL="285750" marR="0" lvl="0" indent="-285750" algn="l" rtl="0">
              <a:lnSpc>
                <a:spcPct val="120000"/>
              </a:lnSpc>
              <a:spcBef>
                <a:spcPts val="0"/>
              </a:spcBef>
              <a:spcAft>
                <a:spcPts val="0"/>
              </a:spcAft>
              <a:buClr>
                <a:srgbClr val="002F6C"/>
              </a:buClr>
              <a:buSzPts val="2800"/>
              <a:buFont typeface="Arial"/>
              <a:buChar char="•"/>
            </a:pPr>
            <a:r>
              <a:rPr lang="en-US" sz="2800">
                <a:solidFill>
                  <a:srgbClr val="002F6C"/>
                </a:solidFill>
                <a:ea typeface="Arial"/>
                <a:cs typeface="Arial"/>
                <a:sym typeface="Arial"/>
              </a:rPr>
              <a:t>Fast</a:t>
            </a:r>
            <a:endParaRPr/>
          </a:p>
          <a:p>
            <a:pPr marL="285750" marR="0" lvl="0" indent="-285750" algn="l" rtl="0">
              <a:lnSpc>
                <a:spcPct val="120000"/>
              </a:lnSpc>
              <a:spcBef>
                <a:spcPts val="0"/>
              </a:spcBef>
              <a:spcAft>
                <a:spcPts val="0"/>
              </a:spcAft>
              <a:buClr>
                <a:srgbClr val="002F6C"/>
              </a:buClr>
              <a:buSzPts val="2800"/>
              <a:buFont typeface="Arial"/>
              <a:buChar char="•"/>
            </a:pPr>
            <a:r>
              <a:rPr lang="en-US" sz="2800">
                <a:solidFill>
                  <a:srgbClr val="002F6C"/>
                </a:solidFill>
                <a:ea typeface="Arial"/>
                <a:cs typeface="Arial"/>
                <a:sym typeface="Arial"/>
              </a:rPr>
              <a:t>Convenient</a:t>
            </a:r>
            <a:endParaRPr/>
          </a:p>
          <a:p>
            <a:pPr marL="285750" marR="0" lvl="0" indent="-285750" algn="l" rtl="0">
              <a:lnSpc>
                <a:spcPct val="120000"/>
              </a:lnSpc>
              <a:spcBef>
                <a:spcPts val="0"/>
              </a:spcBef>
              <a:spcAft>
                <a:spcPts val="0"/>
              </a:spcAft>
              <a:buClr>
                <a:srgbClr val="002F6C"/>
              </a:buClr>
              <a:buSzPts val="2800"/>
              <a:buFont typeface="Arial"/>
              <a:buChar char="•"/>
            </a:pPr>
            <a:r>
              <a:rPr lang="en-US" sz="2800">
                <a:solidFill>
                  <a:srgbClr val="002F6C"/>
                </a:solidFill>
                <a:ea typeface="Arial"/>
                <a:cs typeface="Arial"/>
                <a:sym typeface="Arial"/>
              </a:rPr>
              <a:t>Cheap</a:t>
            </a:r>
            <a:endParaRPr/>
          </a:p>
          <a:p>
            <a:pPr marL="285750" marR="0" lvl="0" indent="-285750" algn="l" rtl="0">
              <a:lnSpc>
                <a:spcPct val="120000"/>
              </a:lnSpc>
              <a:spcBef>
                <a:spcPts val="0"/>
              </a:spcBef>
              <a:spcAft>
                <a:spcPts val="0"/>
              </a:spcAft>
              <a:buClr>
                <a:srgbClr val="002F6C"/>
              </a:buClr>
              <a:buSzPts val="2800"/>
              <a:buFont typeface="Arial"/>
              <a:buChar char="•"/>
            </a:pPr>
            <a:r>
              <a:rPr lang="en-US" sz="2800">
                <a:solidFill>
                  <a:srgbClr val="002F6C"/>
                </a:solidFill>
                <a:ea typeface="Arial"/>
                <a:cs typeface="Arial"/>
                <a:sym typeface="Arial"/>
              </a:rPr>
              <a:t>Small chance of getting caught</a:t>
            </a:r>
            <a:endParaRPr/>
          </a:p>
          <a:p>
            <a:pPr marL="285750" marR="0" lvl="0" indent="-285750" algn="l" rtl="0">
              <a:lnSpc>
                <a:spcPct val="120000"/>
              </a:lnSpc>
              <a:spcBef>
                <a:spcPts val="0"/>
              </a:spcBef>
              <a:spcAft>
                <a:spcPts val="0"/>
              </a:spcAft>
              <a:buClr>
                <a:srgbClr val="002F6C"/>
              </a:buClr>
              <a:buSzPts val="2800"/>
              <a:buFont typeface="Arial"/>
              <a:buChar char="•"/>
            </a:pPr>
            <a:r>
              <a:rPr lang="en-US" sz="2800">
                <a:solidFill>
                  <a:srgbClr val="002F6C"/>
                </a:solidFill>
                <a:ea typeface="Arial"/>
                <a:cs typeface="Arial"/>
                <a:sym typeface="Arial"/>
              </a:rPr>
              <a:t>Corruption </a:t>
            </a:r>
            <a:endParaRPr/>
          </a:p>
        </p:txBody>
      </p:sp>
      <p:sp>
        <p:nvSpPr>
          <p:cNvPr id="112" name="Google Shape;112;p13"/>
          <p:cNvSpPr txBox="1"/>
          <p:nvPr/>
        </p:nvSpPr>
        <p:spPr>
          <a:xfrm>
            <a:off x="3779912" y="5700201"/>
            <a:ext cx="1296144" cy="2154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800">
                <a:solidFill>
                  <a:srgbClr val="EAEAEA"/>
                </a:solidFill>
                <a:ea typeface="Arial"/>
                <a:cs typeface="Arial"/>
                <a:sym typeface="Arial"/>
              </a:rPr>
              <a:t>© ASEAN-WEN</a:t>
            </a:r>
            <a:endParaRPr/>
          </a:p>
        </p:txBody>
      </p:sp>
      <p:sp>
        <p:nvSpPr>
          <p:cNvPr id="113" name="Google Shape;113;p13"/>
          <p:cNvSpPr/>
          <p:nvPr/>
        </p:nvSpPr>
        <p:spPr>
          <a:xfrm>
            <a:off x="2739" y="0"/>
            <a:ext cx="9141261" cy="891480"/>
          </a:xfrm>
          <a:prstGeom prst="rect">
            <a:avLst/>
          </a:prstGeom>
          <a:solidFill>
            <a:srgbClr val="1E5492"/>
          </a:solidFill>
          <a:ln w="19050" cap="flat" cmpd="sng">
            <a:solidFill>
              <a:srgbClr val="1E549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ea typeface="Arial"/>
                <a:cs typeface="Arial"/>
                <a:sym typeface="Arial"/>
              </a:rPr>
              <a:t> </a:t>
            </a:r>
            <a:endParaRPr/>
          </a:p>
        </p:txBody>
      </p:sp>
      <p:sp>
        <p:nvSpPr>
          <p:cNvPr id="114" name="Google Shape;114;p13"/>
          <p:cNvSpPr txBox="1"/>
          <p:nvPr/>
        </p:nvSpPr>
        <p:spPr>
          <a:xfrm>
            <a:off x="194679" y="153352"/>
            <a:ext cx="8688320"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dirty="0">
                <a:solidFill>
                  <a:srgbClr val="FFFFFF"/>
                </a:solidFill>
                <a:ea typeface="Arial"/>
                <a:cs typeface="Arial"/>
                <a:sym typeface="Arial"/>
              </a:rPr>
              <a:t>Why air transport?</a:t>
            </a:r>
            <a:endParaRPr dirty="0"/>
          </a:p>
        </p:txBody>
      </p:sp>
      <p:cxnSp>
        <p:nvCxnSpPr>
          <p:cNvPr id="115" name="Google Shape;115;p13"/>
          <p:cNvCxnSpPr/>
          <p:nvPr/>
        </p:nvCxnSpPr>
        <p:spPr>
          <a:xfrm>
            <a:off x="323528" y="692696"/>
            <a:ext cx="8256272" cy="0"/>
          </a:xfrm>
          <a:prstGeom prst="straightConnector1">
            <a:avLst/>
          </a:prstGeom>
          <a:noFill/>
          <a:ln w="12700" cap="flat" cmpd="sng">
            <a:solidFill>
              <a:srgbClr val="FFFFFF"/>
            </a:solidFill>
            <a:prstDash val="solid"/>
            <a:round/>
            <a:headEnd type="none" w="sm" len="sm"/>
            <a:tailEnd type="none" w="sm" len="sm"/>
          </a:ln>
        </p:spPr>
      </p:cxnSp>
    </p:spTree>
    <p:extLst>
      <p:ext uri="{BB962C8B-B14F-4D97-AF65-F5344CB8AC3E}">
        <p14:creationId xmlns:p14="http://schemas.microsoft.com/office/powerpoint/2010/main" val="14076280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14"/>
          <p:cNvSpPr txBox="1"/>
          <p:nvPr/>
        </p:nvSpPr>
        <p:spPr>
          <a:xfrm>
            <a:off x="5901467" y="932803"/>
            <a:ext cx="2210196" cy="3231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500">
                <a:solidFill>
                  <a:srgbClr val="FFFFFF"/>
                </a:solidFill>
                <a:latin typeface="Arial"/>
                <a:ea typeface="Arial"/>
                <a:cs typeface="Arial"/>
                <a:sym typeface="Arial"/>
              </a:rPr>
              <a:t>Image goes here</a:t>
            </a:r>
            <a:endParaRPr/>
          </a:p>
        </p:txBody>
      </p:sp>
      <p:sp>
        <p:nvSpPr>
          <p:cNvPr id="122" name="Google Shape;122;p14"/>
          <p:cNvSpPr txBox="1"/>
          <p:nvPr/>
        </p:nvSpPr>
        <p:spPr>
          <a:xfrm>
            <a:off x="1163458" y="927811"/>
            <a:ext cx="2210196" cy="3231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500">
                <a:solidFill>
                  <a:srgbClr val="FFFFFF"/>
                </a:solidFill>
                <a:latin typeface="Arial"/>
                <a:ea typeface="Arial"/>
                <a:cs typeface="Arial"/>
                <a:sym typeface="Arial"/>
              </a:rPr>
              <a:t>Image goes here</a:t>
            </a:r>
            <a:endParaRPr/>
          </a:p>
        </p:txBody>
      </p:sp>
      <p:pic>
        <p:nvPicPr>
          <p:cNvPr id="123" name="Google Shape;123;p14"/>
          <p:cNvPicPr preferRelativeResize="0"/>
          <p:nvPr/>
        </p:nvPicPr>
        <p:blipFill rotWithShape="1">
          <a:blip r:embed="rId3">
            <a:alphaModFix/>
          </a:blip>
          <a:srcRect l="3014" t="28422" r="9350" b="15572"/>
          <a:stretch/>
        </p:blipFill>
        <p:spPr>
          <a:xfrm>
            <a:off x="-18751" y="905509"/>
            <a:ext cx="4679403" cy="2555704"/>
          </a:xfrm>
          <a:prstGeom prst="rect">
            <a:avLst/>
          </a:prstGeom>
          <a:noFill/>
          <a:ln w="57150" cap="flat" cmpd="sng">
            <a:noFill/>
            <a:prstDash val="solid"/>
            <a:round/>
            <a:headEnd type="none" w="sm" len="sm"/>
            <a:tailEnd type="none" w="sm" len="sm"/>
          </a:ln>
        </p:spPr>
      </p:pic>
      <p:pic>
        <p:nvPicPr>
          <p:cNvPr id="124" name="Google Shape;124;p14"/>
          <p:cNvPicPr preferRelativeResize="0"/>
          <p:nvPr/>
        </p:nvPicPr>
        <p:blipFill rotWithShape="1">
          <a:blip r:embed="rId4">
            <a:alphaModFix/>
          </a:blip>
          <a:srcRect l="12955" t="30794" r="10417" b="16368"/>
          <a:stretch/>
        </p:blipFill>
        <p:spPr>
          <a:xfrm>
            <a:off x="-18750" y="3537303"/>
            <a:ext cx="4679402" cy="2455727"/>
          </a:xfrm>
          <a:prstGeom prst="rect">
            <a:avLst/>
          </a:prstGeom>
          <a:noFill/>
          <a:ln w="57150" cap="flat" cmpd="sng">
            <a:noFill/>
            <a:prstDash val="solid"/>
            <a:round/>
            <a:headEnd type="none" w="sm" len="sm"/>
            <a:tailEnd type="none" w="sm" len="sm"/>
          </a:ln>
        </p:spPr>
      </p:pic>
      <p:sp>
        <p:nvSpPr>
          <p:cNvPr id="125" name="Google Shape;125;p14"/>
          <p:cNvSpPr txBox="1"/>
          <p:nvPr/>
        </p:nvSpPr>
        <p:spPr>
          <a:xfrm>
            <a:off x="2688641" y="3208895"/>
            <a:ext cx="1989858" cy="2154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800">
                <a:solidFill>
                  <a:srgbClr val="FFFFFF"/>
                </a:solidFill>
                <a:latin typeface="Arial"/>
                <a:ea typeface="Arial"/>
                <a:cs typeface="Arial"/>
                <a:sym typeface="Arial"/>
              </a:rPr>
              <a:t>© Panjit Tansom/TRAFFIC</a:t>
            </a:r>
            <a:endParaRPr/>
          </a:p>
        </p:txBody>
      </p:sp>
      <p:sp>
        <p:nvSpPr>
          <p:cNvPr id="126" name="Google Shape;126;p14"/>
          <p:cNvSpPr/>
          <p:nvPr/>
        </p:nvSpPr>
        <p:spPr>
          <a:xfrm>
            <a:off x="2740" y="-1"/>
            <a:ext cx="9138008" cy="887199"/>
          </a:xfrm>
          <a:prstGeom prst="rect">
            <a:avLst/>
          </a:prstGeom>
          <a:solidFill>
            <a:srgbClr val="1E5492"/>
          </a:solidFill>
          <a:ln w="19050" cap="flat" cmpd="sng">
            <a:solidFill>
              <a:srgbClr val="1E549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Arial"/>
                <a:ea typeface="Arial"/>
                <a:cs typeface="Arial"/>
                <a:sym typeface="Arial"/>
              </a:rPr>
              <a:t> </a:t>
            </a:r>
            <a:endParaRPr/>
          </a:p>
        </p:txBody>
      </p:sp>
      <p:cxnSp>
        <p:nvCxnSpPr>
          <p:cNvPr id="127" name="Google Shape;127;p14"/>
          <p:cNvCxnSpPr/>
          <p:nvPr/>
        </p:nvCxnSpPr>
        <p:spPr>
          <a:xfrm>
            <a:off x="323528" y="692696"/>
            <a:ext cx="8256272" cy="0"/>
          </a:xfrm>
          <a:prstGeom prst="straightConnector1">
            <a:avLst/>
          </a:prstGeom>
          <a:noFill/>
          <a:ln w="12700" cap="flat" cmpd="sng">
            <a:solidFill>
              <a:srgbClr val="FFFFFF"/>
            </a:solidFill>
            <a:prstDash val="solid"/>
            <a:round/>
            <a:headEnd type="none" w="sm" len="sm"/>
            <a:tailEnd type="none" w="sm" len="sm"/>
          </a:ln>
        </p:spPr>
      </p:cxnSp>
      <p:sp>
        <p:nvSpPr>
          <p:cNvPr id="128" name="Google Shape;128;p14"/>
          <p:cNvSpPr txBox="1"/>
          <p:nvPr/>
        </p:nvSpPr>
        <p:spPr>
          <a:xfrm>
            <a:off x="247156" y="63297"/>
            <a:ext cx="7210787"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dirty="0">
                <a:solidFill>
                  <a:srgbClr val="FFFFFF"/>
                </a:solidFill>
                <a:ea typeface="Arial"/>
                <a:cs typeface="Arial"/>
                <a:sym typeface="Arial"/>
              </a:rPr>
              <a:t>Wildlife trafficking using air transport</a:t>
            </a:r>
            <a:endParaRPr dirty="0"/>
          </a:p>
        </p:txBody>
      </p:sp>
      <p:sp>
        <p:nvSpPr>
          <p:cNvPr id="129" name="Google Shape;129;p14"/>
          <p:cNvSpPr txBox="1"/>
          <p:nvPr/>
        </p:nvSpPr>
        <p:spPr>
          <a:xfrm>
            <a:off x="2267744" y="5769342"/>
            <a:ext cx="2433330" cy="2154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800">
                <a:solidFill>
                  <a:srgbClr val="FFFFFF"/>
                </a:solidFill>
                <a:latin typeface="Arial"/>
                <a:ea typeface="Arial"/>
                <a:cs typeface="Arial"/>
                <a:sym typeface="Arial"/>
              </a:rPr>
              <a:t>© Wildlife Checkpoint Suvarnabhumi Airport</a:t>
            </a:r>
            <a:endParaRPr/>
          </a:p>
        </p:txBody>
      </p:sp>
      <p:pic>
        <p:nvPicPr>
          <p:cNvPr id="130" name="Google Shape;130;p14"/>
          <p:cNvPicPr preferRelativeResize="0"/>
          <p:nvPr/>
        </p:nvPicPr>
        <p:blipFill rotWithShape="1">
          <a:blip r:embed="rId5">
            <a:alphaModFix/>
          </a:blip>
          <a:srcRect l="4482" t="11314" r="14583" b="9320"/>
          <a:stretch/>
        </p:blipFill>
        <p:spPr>
          <a:xfrm>
            <a:off x="4689923" y="3537303"/>
            <a:ext cx="4454077" cy="2455727"/>
          </a:xfrm>
          <a:prstGeom prst="rect">
            <a:avLst/>
          </a:prstGeom>
          <a:noFill/>
          <a:ln w="57150" cap="flat" cmpd="sng">
            <a:noFill/>
            <a:prstDash val="solid"/>
            <a:round/>
            <a:headEnd type="none" w="sm" len="sm"/>
            <a:tailEnd type="none" w="sm" len="sm"/>
          </a:ln>
        </p:spPr>
      </p:pic>
      <p:pic>
        <p:nvPicPr>
          <p:cNvPr id="131" name="Google Shape;131;p14"/>
          <p:cNvPicPr preferRelativeResize="0"/>
          <p:nvPr/>
        </p:nvPicPr>
        <p:blipFill rotWithShape="1">
          <a:blip r:embed="rId6">
            <a:alphaModFix/>
          </a:blip>
          <a:srcRect l="400" t="23617" r="2440" b="35049"/>
          <a:stretch/>
        </p:blipFill>
        <p:spPr>
          <a:xfrm>
            <a:off x="4697821" y="900645"/>
            <a:ext cx="4442926" cy="2551881"/>
          </a:xfrm>
          <a:prstGeom prst="rect">
            <a:avLst/>
          </a:prstGeom>
          <a:noFill/>
          <a:ln w="57150" cap="flat" cmpd="sng">
            <a:noFill/>
            <a:prstDash val="solid"/>
            <a:round/>
            <a:headEnd type="none" w="sm" len="sm"/>
            <a:tailEnd type="none" w="sm" len="sm"/>
          </a:ln>
        </p:spPr>
      </p:pic>
      <p:sp>
        <p:nvSpPr>
          <p:cNvPr id="132" name="Google Shape;132;p14"/>
          <p:cNvSpPr txBox="1"/>
          <p:nvPr/>
        </p:nvSpPr>
        <p:spPr>
          <a:xfrm>
            <a:off x="8244408" y="3229125"/>
            <a:ext cx="899592" cy="2154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800">
                <a:solidFill>
                  <a:srgbClr val="FFFFFF"/>
                </a:solidFill>
                <a:latin typeface="Arial"/>
                <a:ea typeface="Arial"/>
                <a:cs typeface="Arial"/>
                <a:sym typeface="Arial"/>
              </a:rPr>
              <a:t>© TRAFFIC</a:t>
            </a:r>
            <a:endParaRPr/>
          </a:p>
        </p:txBody>
      </p:sp>
      <p:sp>
        <p:nvSpPr>
          <p:cNvPr id="133" name="Google Shape;133;p14"/>
          <p:cNvSpPr txBox="1"/>
          <p:nvPr/>
        </p:nvSpPr>
        <p:spPr>
          <a:xfrm>
            <a:off x="6771277" y="5769342"/>
            <a:ext cx="2372723" cy="246221"/>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000">
                <a:solidFill>
                  <a:srgbClr val="FFFFFF"/>
                </a:solidFill>
                <a:latin typeface="Arial"/>
                <a:ea typeface="Arial"/>
                <a:cs typeface="Arial"/>
                <a:sym typeface="Arial"/>
              </a:rPr>
              <a:t>© </a:t>
            </a:r>
            <a:r>
              <a:rPr lang="en-US" sz="800">
                <a:solidFill>
                  <a:srgbClr val="FFFFFF"/>
                </a:solidFill>
                <a:latin typeface="Arial"/>
                <a:ea typeface="Arial"/>
                <a:cs typeface="Arial"/>
                <a:sym typeface="Arial"/>
              </a:rPr>
              <a:t>Freeland/Matthew</a:t>
            </a:r>
            <a:r>
              <a:rPr lang="en-US" sz="1000">
                <a:solidFill>
                  <a:srgbClr val="FFFFFF"/>
                </a:solidFill>
                <a:latin typeface="Arial"/>
                <a:ea typeface="Arial"/>
                <a:cs typeface="Arial"/>
                <a:sym typeface="Arial"/>
              </a:rPr>
              <a:t> P</a:t>
            </a:r>
            <a:endParaRPr/>
          </a:p>
        </p:txBody>
      </p:sp>
    </p:spTree>
    <p:extLst>
      <p:ext uri="{BB962C8B-B14F-4D97-AF65-F5344CB8AC3E}">
        <p14:creationId xmlns:p14="http://schemas.microsoft.com/office/powerpoint/2010/main" val="14468841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15"/>
          <p:cNvSpPr txBox="1"/>
          <p:nvPr/>
        </p:nvSpPr>
        <p:spPr>
          <a:xfrm>
            <a:off x="1163458" y="981599"/>
            <a:ext cx="2210196" cy="3231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500">
                <a:solidFill>
                  <a:srgbClr val="FFFFFF"/>
                </a:solidFill>
                <a:ea typeface="Arial"/>
                <a:cs typeface="Arial"/>
                <a:sym typeface="Arial"/>
              </a:rPr>
              <a:t>Image goes here</a:t>
            </a:r>
            <a:endParaRPr/>
          </a:p>
        </p:txBody>
      </p:sp>
      <p:pic>
        <p:nvPicPr>
          <p:cNvPr id="140" name="Google Shape;140;p15"/>
          <p:cNvPicPr preferRelativeResize="0"/>
          <p:nvPr/>
        </p:nvPicPr>
        <p:blipFill rotWithShape="1">
          <a:blip r:embed="rId3">
            <a:alphaModFix/>
          </a:blip>
          <a:srcRect l="22092" r="10104" b="1090"/>
          <a:stretch/>
        </p:blipFill>
        <p:spPr>
          <a:xfrm>
            <a:off x="0" y="895739"/>
            <a:ext cx="4588969" cy="5078495"/>
          </a:xfrm>
          <a:prstGeom prst="rect">
            <a:avLst/>
          </a:prstGeom>
          <a:noFill/>
          <a:ln>
            <a:noFill/>
          </a:ln>
        </p:spPr>
      </p:pic>
      <p:sp>
        <p:nvSpPr>
          <p:cNvPr id="141" name="Google Shape;141;p15"/>
          <p:cNvSpPr/>
          <p:nvPr/>
        </p:nvSpPr>
        <p:spPr>
          <a:xfrm>
            <a:off x="2739" y="0"/>
            <a:ext cx="9165909" cy="891480"/>
          </a:xfrm>
          <a:prstGeom prst="rect">
            <a:avLst/>
          </a:prstGeom>
          <a:solidFill>
            <a:srgbClr val="1E5492"/>
          </a:solidFill>
          <a:ln w="19050" cap="flat" cmpd="sng">
            <a:solidFill>
              <a:srgbClr val="1E549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ea typeface="Arial"/>
                <a:cs typeface="Arial"/>
                <a:sym typeface="Arial"/>
              </a:rPr>
              <a:t> </a:t>
            </a:r>
            <a:endParaRPr/>
          </a:p>
        </p:txBody>
      </p:sp>
      <p:sp>
        <p:nvSpPr>
          <p:cNvPr id="142" name="Google Shape;142;p15"/>
          <p:cNvSpPr txBox="1"/>
          <p:nvPr/>
        </p:nvSpPr>
        <p:spPr>
          <a:xfrm>
            <a:off x="204160" y="116632"/>
            <a:ext cx="8184264"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a:solidFill>
                  <a:srgbClr val="FFFFFF"/>
                </a:solidFill>
                <a:ea typeface="Arial"/>
                <a:cs typeface="Arial"/>
                <a:sym typeface="Arial"/>
              </a:rPr>
              <a:t>The movement of wildlife - Passengers</a:t>
            </a:r>
            <a:endParaRPr/>
          </a:p>
        </p:txBody>
      </p:sp>
      <p:sp>
        <p:nvSpPr>
          <p:cNvPr id="143" name="Google Shape;143;p15"/>
          <p:cNvSpPr txBox="1"/>
          <p:nvPr/>
        </p:nvSpPr>
        <p:spPr>
          <a:xfrm>
            <a:off x="5070620" y="981599"/>
            <a:ext cx="3893868" cy="519834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800" dirty="0">
                <a:solidFill>
                  <a:srgbClr val="002F6C"/>
                </a:solidFill>
                <a:ea typeface="Arial"/>
                <a:cs typeface="Arial"/>
                <a:sym typeface="Arial"/>
              </a:rPr>
              <a:t>Passenger airlines</a:t>
            </a:r>
            <a:endParaRPr sz="2800" dirty="0">
              <a:solidFill>
                <a:srgbClr val="002F6C"/>
              </a:solidFill>
              <a:ea typeface="Arial"/>
              <a:cs typeface="Arial"/>
              <a:sym typeface="Arial"/>
            </a:endParaRPr>
          </a:p>
          <a:p>
            <a:pPr marL="285750" marR="0" lvl="0" indent="-190500" algn="l" rtl="0">
              <a:spcBef>
                <a:spcPts val="0"/>
              </a:spcBef>
              <a:spcAft>
                <a:spcPts val="0"/>
              </a:spcAft>
              <a:buClr>
                <a:schemeClr val="lt1"/>
              </a:buClr>
              <a:buSzPts val="1500"/>
              <a:buFont typeface="Arial"/>
              <a:buNone/>
            </a:pPr>
            <a:endParaRPr sz="1500" dirty="0">
              <a:solidFill>
                <a:srgbClr val="002F6C"/>
              </a:solidFill>
              <a:ea typeface="Arial"/>
              <a:cs typeface="Arial"/>
              <a:sym typeface="Arial"/>
            </a:endParaRPr>
          </a:p>
          <a:p>
            <a:pPr marL="285750" marR="0" lvl="0" indent="-285750" algn="l" rtl="0">
              <a:lnSpc>
                <a:spcPct val="120000"/>
              </a:lnSpc>
              <a:spcBef>
                <a:spcPts val="0"/>
              </a:spcBef>
              <a:spcAft>
                <a:spcPts val="0"/>
              </a:spcAft>
              <a:buClr>
                <a:srgbClr val="002F6C"/>
              </a:buClr>
              <a:buSzPts val="2800"/>
              <a:buFont typeface="Arial"/>
              <a:buChar char="•"/>
            </a:pPr>
            <a:r>
              <a:rPr lang="en-US" sz="2800" dirty="0">
                <a:solidFill>
                  <a:srgbClr val="002F6C"/>
                </a:solidFill>
                <a:ea typeface="Arial"/>
                <a:cs typeface="Arial"/>
                <a:sym typeface="Arial"/>
              </a:rPr>
              <a:t>Small shipments</a:t>
            </a:r>
            <a:endParaRPr dirty="0"/>
          </a:p>
          <a:p>
            <a:pPr marL="285750" marR="0" lvl="0" indent="-285750" algn="l" rtl="0">
              <a:lnSpc>
                <a:spcPct val="120000"/>
              </a:lnSpc>
              <a:spcBef>
                <a:spcPts val="0"/>
              </a:spcBef>
              <a:spcAft>
                <a:spcPts val="0"/>
              </a:spcAft>
              <a:buClr>
                <a:srgbClr val="002F6C"/>
              </a:buClr>
              <a:buSzPts val="2800"/>
              <a:buFont typeface="Arial"/>
              <a:buChar char="•"/>
            </a:pPr>
            <a:r>
              <a:rPr lang="en-US" sz="2800" dirty="0">
                <a:solidFill>
                  <a:srgbClr val="002F6C"/>
                </a:solidFill>
                <a:ea typeface="Arial"/>
                <a:cs typeface="Arial"/>
                <a:sym typeface="Arial"/>
              </a:rPr>
              <a:t>Live animals </a:t>
            </a:r>
            <a:endParaRPr dirty="0"/>
          </a:p>
          <a:p>
            <a:pPr marL="285750" marR="0" lvl="0" indent="-285750" algn="l" rtl="0">
              <a:lnSpc>
                <a:spcPct val="120000"/>
              </a:lnSpc>
              <a:spcBef>
                <a:spcPts val="0"/>
              </a:spcBef>
              <a:spcAft>
                <a:spcPts val="0"/>
              </a:spcAft>
              <a:buClr>
                <a:srgbClr val="002F6C"/>
              </a:buClr>
              <a:buSzPts val="2800"/>
              <a:buFont typeface="Arial"/>
              <a:buChar char="•"/>
            </a:pPr>
            <a:r>
              <a:rPr lang="en-US" sz="2800" dirty="0">
                <a:solidFill>
                  <a:srgbClr val="002F6C"/>
                </a:solidFill>
                <a:ea typeface="Arial"/>
                <a:cs typeface="Arial"/>
                <a:sym typeface="Arial"/>
              </a:rPr>
              <a:t>High value                            </a:t>
            </a:r>
            <a:endParaRPr dirty="0"/>
          </a:p>
          <a:p>
            <a:pPr marL="285750" marR="0" lvl="0" indent="-285750" algn="l" rtl="0">
              <a:lnSpc>
                <a:spcPct val="120000"/>
              </a:lnSpc>
              <a:spcBef>
                <a:spcPts val="0"/>
              </a:spcBef>
              <a:spcAft>
                <a:spcPts val="0"/>
              </a:spcAft>
              <a:buClr>
                <a:srgbClr val="002F6C"/>
              </a:buClr>
              <a:buSzPts val="2800"/>
              <a:buFont typeface="Arial"/>
              <a:buChar char="•"/>
            </a:pPr>
            <a:r>
              <a:rPr lang="en-US" sz="2800" dirty="0">
                <a:solidFill>
                  <a:srgbClr val="002F6C"/>
                </a:solidFill>
                <a:ea typeface="Arial"/>
                <a:cs typeface="Arial"/>
                <a:sym typeface="Arial"/>
              </a:rPr>
              <a:t>Hidden in carry-on or check-in baggage</a:t>
            </a:r>
            <a:endParaRPr sz="2800" dirty="0">
              <a:solidFill>
                <a:srgbClr val="002F6C"/>
              </a:solidFill>
              <a:ea typeface="Arial"/>
              <a:cs typeface="Arial"/>
              <a:sym typeface="Arial"/>
            </a:endParaRPr>
          </a:p>
          <a:p>
            <a:pPr marL="285750" marR="0" lvl="0" indent="-285750" algn="l" rtl="0">
              <a:lnSpc>
                <a:spcPct val="120000"/>
              </a:lnSpc>
              <a:spcBef>
                <a:spcPts val="0"/>
              </a:spcBef>
              <a:spcAft>
                <a:spcPts val="0"/>
              </a:spcAft>
              <a:buClr>
                <a:srgbClr val="002F6C"/>
              </a:buClr>
              <a:buSzPts val="2800"/>
              <a:buFont typeface="Arial"/>
              <a:buChar char="•"/>
            </a:pPr>
            <a:r>
              <a:rPr lang="en-US" sz="2800" dirty="0">
                <a:solidFill>
                  <a:srgbClr val="002F6C"/>
                </a:solidFill>
                <a:ea typeface="Arial"/>
                <a:cs typeface="Arial"/>
                <a:sym typeface="Arial"/>
              </a:rPr>
              <a:t>Hidden on passengers</a:t>
            </a:r>
          </a:p>
          <a:p>
            <a:pPr marL="285750" marR="0" lvl="0" indent="-285750" algn="l" rtl="0">
              <a:lnSpc>
                <a:spcPct val="120000"/>
              </a:lnSpc>
              <a:spcBef>
                <a:spcPts val="0"/>
              </a:spcBef>
              <a:spcAft>
                <a:spcPts val="0"/>
              </a:spcAft>
              <a:buClr>
                <a:srgbClr val="002F6C"/>
              </a:buClr>
              <a:buSzPts val="2800"/>
              <a:buFont typeface="Arial"/>
              <a:buChar char="•"/>
            </a:pPr>
            <a:endParaRPr dirty="0"/>
          </a:p>
          <a:p>
            <a:pPr marL="285750" marR="0" lvl="0" indent="-158750" algn="l" rtl="0">
              <a:spcBef>
                <a:spcPts val="0"/>
              </a:spcBef>
              <a:spcAft>
                <a:spcPts val="0"/>
              </a:spcAft>
              <a:buClr>
                <a:schemeClr val="lt1"/>
              </a:buClr>
              <a:buSzPts val="2000"/>
              <a:buFont typeface="Arial"/>
              <a:buNone/>
            </a:pPr>
            <a:endParaRPr sz="2000" dirty="0">
              <a:solidFill>
                <a:srgbClr val="002F6C"/>
              </a:solidFill>
              <a:ea typeface="Arial"/>
              <a:cs typeface="Arial"/>
              <a:sym typeface="Arial"/>
            </a:endParaRPr>
          </a:p>
        </p:txBody>
      </p:sp>
      <p:cxnSp>
        <p:nvCxnSpPr>
          <p:cNvPr id="144" name="Google Shape;144;p15"/>
          <p:cNvCxnSpPr/>
          <p:nvPr/>
        </p:nvCxnSpPr>
        <p:spPr>
          <a:xfrm>
            <a:off x="5148064" y="1556792"/>
            <a:ext cx="3138280" cy="0"/>
          </a:xfrm>
          <a:prstGeom prst="straightConnector1">
            <a:avLst/>
          </a:prstGeom>
          <a:noFill/>
          <a:ln w="12700" cap="flat" cmpd="sng">
            <a:solidFill>
              <a:srgbClr val="002F6C"/>
            </a:solidFill>
            <a:prstDash val="solid"/>
            <a:round/>
            <a:headEnd type="none" w="sm" len="sm"/>
            <a:tailEnd type="none" w="sm" len="sm"/>
          </a:ln>
        </p:spPr>
      </p:cxnSp>
      <p:cxnSp>
        <p:nvCxnSpPr>
          <p:cNvPr id="145" name="Google Shape;145;p15"/>
          <p:cNvCxnSpPr/>
          <p:nvPr/>
        </p:nvCxnSpPr>
        <p:spPr>
          <a:xfrm>
            <a:off x="323528" y="692696"/>
            <a:ext cx="8256272" cy="0"/>
          </a:xfrm>
          <a:prstGeom prst="straightConnector1">
            <a:avLst/>
          </a:prstGeom>
          <a:noFill/>
          <a:ln w="12700" cap="flat" cmpd="sng">
            <a:solidFill>
              <a:srgbClr val="FFFFFF"/>
            </a:solidFill>
            <a:prstDash val="solid"/>
            <a:round/>
            <a:headEnd type="none" w="sm" len="sm"/>
            <a:tailEnd type="none" w="sm" len="sm"/>
          </a:ln>
        </p:spPr>
      </p:cxnSp>
      <p:sp>
        <p:nvSpPr>
          <p:cNvPr id="146" name="Google Shape;146;p15"/>
          <p:cNvSpPr txBox="1"/>
          <p:nvPr/>
        </p:nvSpPr>
        <p:spPr>
          <a:xfrm>
            <a:off x="3586190" y="5751156"/>
            <a:ext cx="1008112" cy="2154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800">
                <a:solidFill>
                  <a:srgbClr val="FFFFFF"/>
                </a:solidFill>
                <a:ea typeface="Arial"/>
                <a:cs typeface="Arial"/>
                <a:sym typeface="Arial"/>
              </a:rPr>
              <a:t>© Freeland</a:t>
            </a:r>
            <a:endParaRPr/>
          </a:p>
        </p:txBody>
      </p:sp>
    </p:spTree>
    <p:extLst>
      <p:ext uri="{BB962C8B-B14F-4D97-AF65-F5344CB8AC3E}">
        <p14:creationId xmlns:p14="http://schemas.microsoft.com/office/powerpoint/2010/main" val="9622747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pic>
        <p:nvPicPr>
          <p:cNvPr id="152" name="Google Shape;152;p16"/>
          <p:cNvPicPr preferRelativeResize="0"/>
          <p:nvPr/>
        </p:nvPicPr>
        <p:blipFill rotWithShape="1">
          <a:blip r:embed="rId3">
            <a:alphaModFix/>
          </a:blip>
          <a:srcRect l="1115" t="4886" r="300" b="12104"/>
          <a:stretch/>
        </p:blipFill>
        <p:spPr>
          <a:xfrm>
            <a:off x="4192" y="855398"/>
            <a:ext cx="4480560" cy="5132883"/>
          </a:xfrm>
          <a:prstGeom prst="rect">
            <a:avLst/>
          </a:prstGeom>
          <a:noFill/>
          <a:ln>
            <a:noFill/>
          </a:ln>
        </p:spPr>
      </p:pic>
      <p:sp>
        <p:nvSpPr>
          <p:cNvPr id="153" name="Google Shape;153;p16"/>
          <p:cNvSpPr/>
          <p:nvPr/>
        </p:nvSpPr>
        <p:spPr>
          <a:xfrm>
            <a:off x="2739" y="0"/>
            <a:ext cx="9141261" cy="891480"/>
          </a:xfrm>
          <a:prstGeom prst="rect">
            <a:avLst/>
          </a:prstGeom>
          <a:solidFill>
            <a:srgbClr val="1E5492"/>
          </a:solidFill>
          <a:ln w="19050" cap="flat" cmpd="sng">
            <a:solidFill>
              <a:srgbClr val="1E549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ea typeface="Arial"/>
                <a:cs typeface="Arial"/>
                <a:sym typeface="Arial"/>
              </a:rPr>
              <a:t> </a:t>
            </a:r>
            <a:endParaRPr/>
          </a:p>
        </p:txBody>
      </p:sp>
      <p:sp>
        <p:nvSpPr>
          <p:cNvPr id="154" name="Google Shape;154;p16"/>
          <p:cNvSpPr txBox="1"/>
          <p:nvPr/>
        </p:nvSpPr>
        <p:spPr>
          <a:xfrm>
            <a:off x="5050994" y="1412776"/>
            <a:ext cx="3599408" cy="273613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800">
                <a:solidFill>
                  <a:srgbClr val="002F6C"/>
                </a:solidFill>
                <a:ea typeface="Arial"/>
                <a:cs typeface="Arial"/>
                <a:sym typeface="Arial"/>
              </a:rPr>
              <a:t>Air cargo carriers and couriers</a:t>
            </a:r>
            <a:endParaRPr/>
          </a:p>
          <a:p>
            <a:pPr marL="0" marR="0" lvl="0" indent="0" algn="l" rtl="0">
              <a:spcBef>
                <a:spcPts val="0"/>
              </a:spcBef>
              <a:spcAft>
                <a:spcPts val="0"/>
              </a:spcAft>
              <a:buNone/>
            </a:pPr>
            <a:endParaRPr sz="1500">
              <a:solidFill>
                <a:srgbClr val="002F6C"/>
              </a:solidFill>
              <a:ea typeface="Arial"/>
              <a:cs typeface="Arial"/>
              <a:sym typeface="Arial"/>
            </a:endParaRPr>
          </a:p>
          <a:p>
            <a:pPr marL="285750" marR="0" lvl="0" indent="-285750" algn="l" rtl="0">
              <a:lnSpc>
                <a:spcPct val="120000"/>
              </a:lnSpc>
              <a:spcBef>
                <a:spcPts val="0"/>
              </a:spcBef>
              <a:spcAft>
                <a:spcPts val="0"/>
              </a:spcAft>
              <a:buClr>
                <a:srgbClr val="002F6C"/>
              </a:buClr>
              <a:buSzPts val="2800"/>
              <a:buFont typeface="Arial"/>
              <a:buChar char="•"/>
            </a:pPr>
            <a:r>
              <a:rPr lang="en-US" sz="2800">
                <a:solidFill>
                  <a:srgbClr val="002F6C"/>
                </a:solidFill>
                <a:ea typeface="Arial"/>
                <a:cs typeface="Arial"/>
                <a:sym typeface="Arial"/>
              </a:rPr>
              <a:t>Larger shipments </a:t>
            </a:r>
            <a:endParaRPr/>
          </a:p>
          <a:p>
            <a:pPr marL="285750" marR="0" lvl="0" indent="-285750" algn="l" rtl="0">
              <a:lnSpc>
                <a:spcPct val="120000"/>
              </a:lnSpc>
              <a:spcBef>
                <a:spcPts val="0"/>
              </a:spcBef>
              <a:spcAft>
                <a:spcPts val="0"/>
              </a:spcAft>
              <a:buClr>
                <a:srgbClr val="002F6C"/>
              </a:buClr>
              <a:buSzPts val="2800"/>
              <a:buFont typeface="Arial"/>
              <a:buChar char="•"/>
            </a:pPr>
            <a:r>
              <a:rPr lang="en-US" sz="2800">
                <a:solidFill>
                  <a:srgbClr val="002F6C"/>
                </a:solidFill>
                <a:ea typeface="Arial"/>
                <a:cs typeface="Arial"/>
                <a:sym typeface="Arial"/>
              </a:rPr>
              <a:t>Live animals and products</a:t>
            </a:r>
            <a:endParaRPr/>
          </a:p>
        </p:txBody>
      </p:sp>
      <p:cxnSp>
        <p:nvCxnSpPr>
          <p:cNvPr id="155" name="Google Shape;155;p16"/>
          <p:cNvCxnSpPr/>
          <p:nvPr/>
        </p:nvCxnSpPr>
        <p:spPr>
          <a:xfrm>
            <a:off x="5137542" y="2381121"/>
            <a:ext cx="3426312" cy="0"/>
          </a:xfrm>
          <a:prstGeom prst="straightConnector1">
            <a:avLst/>
          </a:prstGeom>
          <a:noFill/>
          <a:ln w="12700" cap="flat" cmpd="sng">
            <a:solidFill>
              <a:srgbClr val="002F6C"/>
            </a:solidFill>
            <a:prstDash val="solid"/>
            <a:round/>
            <a:headEnd type="none" w="sm" len="sm"/>
            <a:tailEnd type="none" w="sm" len="sm"/>
          </a:ln>
        </p:spPr>
      </p:cxnSp>
      <p:sp>
        <p:nvSpPr>
          <p:cNvPr id="156" name="Google Shape;156;p16"/>
          <p:cNvSpPr/>
          <p:nvPr/>
        </p:nvSpPr>
        <p:spPr>
          <a:xfrm>
            <a:off x="2739" y="0"/>
            <a:ext cx="8817733" cy="891480"/>
          </a:xfrm>
          <a:prstGeom prst="rect">
            <a:avLst/>
          </a:prstGeom>
          <a:solidFill>
            <a:srgbClr val="1E5492"/>
          </a:solidFill>
          <a:ln w="19050" cap="flat" cmpd="sng">
            <a:solidFill>
              <a:srgbClr val="1E549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ea typeface="Arial"/>
                <a:cs typeface="Arial"/>
                <a:sym typeface="Arial"/>
              </a:rPr>
              <a:t> </a:t>
            </a:r>
            <a:endParaRPr/>
          </a:p>
        </p:txBody>
      </p:sp>
      <p:sp>
        <p:nvSpPr>
          <p:cNvPr id="157" name="Google Shape;157;p16"/>
          <p:cNvSpPr txBox="1"/>
          <p:nvPr/>
        </p:nvSpPr>
        <p:spPr>
          <a:xfrm>
            <a:off x="204160" y="116632"/>
            <a:ext cx="6888120"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a:solidFill>
                  <a:srgbClr val="FFFFFF"/>
                </a:solidFill>
                <a:ea typeface="Arial"/>
                <a:cs typeface="Arial"/>
                <a:sym typeface="Arial"/>
              </a:rPr>
              <a:t>The movement of wildlife - Cargo </a:t>
            </a:r>
            <a:endParaRPr/>
          </a:p>
        </p:txBody>
      </p:sp>
      <p:cxnSp>
        <p:nvCxnSpPr>
          <p:cNvPr id="158" name="Google Shape;158;p16"/>
          <p:cNvCxnSpPr/>
          <p:nvPr/>
        </p:nvCxnSpPr>
        <p:spPr>
          <a:xfrm>
            <a:off x="323528" y="692696"/>
            <a:ext cx="8256272" cy="0"/>
          </a:xfrm>
          <a:prstGeom prst="straightConnector1">
            <a:avLst/>
          </a:prstGeom>
          <a:noFill/>
          <a:ln w="12700" cap="flat" cmpd="sng">
            <a:solidFill>
              <a:srgbClr val="FFFFFF"/>
            </a:solidFill>
            <a:prstDash val="solid"/>
            <a:round/>
            <a:headEnd type="none" w="sm" len="sm"/>
            <a:tailEnd type="none" w="sm" len="sm"/>
          </a:ln>
        </p:spPr>
      </p:cxnSp>
      <p:sp>
        <p:nvSpPr>
          <p:cNvPr id="159" name="Google Shape;159;p16"/>
          <p:cNvSpPr txBox="1"/>
          <p:nvPr/>
        </p:nvSpPr>
        <p:spPr>
          <a:xfrm>
            <a:off x="2738" y="5733256"/>
            <a:ext cx="4448925" cy="2154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800">
                <a:solidFill>
                  <a:srgbClr val="FFFFFF"/>
                </a:solidFill>
                <a:ea typeface="Arial"/>
                <a:cs typeface="Arial"/>
                <a:sym typeface="Arial"/>
              </a:rPr>
              <a:t>© TRAFFIC</a:t>
            </a:r>
            <a:endParaRPr/>
          </a:p>
        </p:txBody>
      </p:sp>
    </p:spTree>
    <p:extLst>
      <p:ext uri="{BB962C8B-B14F-4D97-AF65-F5344CB8AC3E}">
        <p14:creationId xmlns:p14="http://schemas.microsoft.com/office/powerpoint/2010/main" val="12212706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pic>
        <p:nvPicPr>
          <p:cNvPr id="165" name="Google Shape;165;p17" descr="frozen bear gall bladder in condom _ in Mongolia 2006 b"/>
          <p:cNvPicPr preferRelativeResize="0"/>
          <p:nvPr/>
        </p:nvPicPr>
        <p:blipFill rotWithShape="1">
          <a:blip r:embed="rId3">
            <a:alphaModFix/>
          </a:blip>
          <a:srcRect l="3997" t="21826" r="2774"/>
          <a:stretch/>
        </p:blipFill>
        <p:spPr>
          <a:xfrm>
            <a:off x="4614399" y="3496235"/>
            <a:ext cx="4530539" cy="2566800"/>
          </a:xfrm>
          <a:prstGeom prst="rect">
            <a:avLst/>
          </a:prstGeom>
          <a:noFill/>
          <a:ln w="57150" cap="flat" cmpd="sng">
            <a:noFill/>
            <a:prstDash val="solid"/>
            <a:miter lim="800000"/>
            <a:headEnd type="none" w="sm" len="sm"/>
            <a:tailEnd type="none" w="sm" len="sm"/>
          </a:ln>
        </p:spPr>
      </p:pic>
      <p:sp>
        <p:nvSpPr>
          <p:cNvPr id="166" name="Google Shape;166;p17"/>
          <p:cNvSpPr/>
          <p:nvPr/>
        </p:nvSpPr>
        <p:spPr>
          <a:xfrm>
            <a:off x="2739" y="0"/>
            <a:ext cx="9141261" cy="891480"/>
          </a:xfrm>
          <a:prstGeom prst="rect">
            <a:avLst/>
          </a:prstGeom>
          <a:solidFill>
            <a:srgbClr val="1E5492"/>
          </a:solidFill>
          <a:ln w="19050" cap="flat" cmpd="sng">
            <a:solidFill>
              <a:srgbClr val="1E549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Arial"/>
                <a:ea typeface="Arial"/>
                <a:cs typeface="Arial"/>
                <a:sym typeface="Arial"/>
              </a:rPr>
              <a:t> </a:t>
            </a:r>
            <a:endParaRPr/>
          </a:p>
        </p:txBody>
      </p:sp>
      <p:sp>
        <p:nvSpPr>
          <p:cNvPr id="167" name="Google Shape;167;p17"/>
          <p:cNvSpPr txBox="1"/>
          <p:nvPr/>
        </p:nvSpPr>
        <p:spPr>
          <a:xfrm>
            <a:off x="230520" y="93924"/>
            <a:ext cx="8688320"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dirty="0">
                <a:solidFill>
                  <a:srgbClr val="FFFFFF"/>
                </a:solidFill>
                <a:ea typeface="Arial"/>
                <a:cs typeface="Arial"/>
                <a:sym typeface="Arial"/>
              </a:rPr>
              <a:t>Wildlife smuggling by air – Products and Parts</a:t>
            </a:r>
            <a:endParaRPr dirty="0"/>
          </a:p>
        </p:txBody>
      </p:sp>
      <p:cxnSp>
        <p:nvCxnSpPr>
          <p:cNvPr id="168" name="Google Shape;168;p17"/>
          <p:cNvCxnSpPr/>
          <p:nvPr/>
        </p:nvCxnSpPr>
        <p:spPr>
          <a:xfrm>
            <a:off x="323528" y="692696"/>
            <a:ext cx="8256272" cy="0"/>
          </a:xfrm>
          <a:prstGeom prst="straightConnector1">
            <a:avLst/>
          </a:prstGeom>
          <a:noFill/>
          <a:ln w="12700" cap="flat" cmpd="sng">
            <a:noFill/>
            <a:prstDash val="solid"/>
            <a:round/>
            <a:headEnd type="none" w="sm" len="sm"/>
            <a:tailEnd type="none" w="sm" len="sm"/>
          </a:ln>
        </p:spPr>
      </p:cxnSp>
      <p:pic>
        <p:nvPicPr>
          <p:cNvPr id="169" name="Google Shape;169;p17"/>
          <p:cNvPicPr preferRelativeResize="0"/>
          <p:nvPr/>
        </p:nvPicPr>
        <p:blipFill rotWithShape="1">
          <a:blip r:embed="rId4">
            <a:alphaModFix/>
          </a:blip>
          <a:srcRect l="1123" t="2314" b="22980"/>
          <a:stretch/>
        </p:blipFill>
        <p:spPr>
          <a:xfrm>
            <a:off x="0" y="3496235"/>
            <a:ext cx="4552821" cy="2566307"/>
          </a:xfrm>
          <a:prstGeom prst="rect">
            <a:avLst/>
          </a:prstGeom>
          <a:noFill/>
          <a:ln w="57150" cap="flat" cmpd="sng">
            <a:noFill/>
            <a:prstDash val="solid"/>
            <a:round/>
            <a:headEnd type="none" w="sm" len="sm"/>
            <a:tailEnd type="none" w="sm" len="sm"/>
          </a:ln>
        </p:spPr>
      </p:pic>
      <p:sp>
        <p:nvSpPr>
          <p:cNvPr id="170" name="Google Shape;170;p17"/>
          <p:cNvSpPr txBox="1"/>
          <p:nvPr/>
        </p:nvSpPr>
        <p:spPr>
          <a:xfrm>
            <a:off x="2736" y="3526851"/>
            <a:ext cx="1444719" cy="24608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00">
                <a:solidFill>
                  <a:srgbClr val="FFFFFF"/>
                </a:solidFill>
                <a:latin typeface="Arial"/>
                <a:ea typeface="Arial"/>
                <a:cs typeface="Arial"/>
                <a:sym typeface="Arial"/>
              </a:rPr>
              <a:t>© Freeland/Bussara T</a:t>
            </a:r>
            <a:endParaRPr/>
          </a:p>
        </p:txBody>
      </p:sp>
      <p:pic>
        <p:nvPicPr>
          <p:cNvPr id="171" name="Google Shape;171;p17"/>
          <p:cNvPicPr preferRelativeResize="0"/>
          <p:nvPr/>
        </p:nvPicPr>
        <p:blipFill rotWithShape="1">
          <a:blip r:embed="rId5">
            <a:alphaModFix/>
          </a:blip>
          <a:srcRect l="6751" t="8702" b="12695"/>
          <a:stretch/>
        </p:blipFill>
        <p:spPr>
          <a:xfrm>
            <a:off x="4614440" y="903055"/>
            <a:ext cx="4529560" cy="2527200"/>
          </a:xfrm>
          <a:prstGeom prst="rect">
            <a:avLst/>
          </a:prstGeom>
          <a:noFill/>
          <a:ln w="57150" cap="flat" cmpd="sng">
            <a:noFill/>
            <a:prstDash val="solid"/>
            <a:round/>
            <a:headEnd type="none" w="sm" len="sm"/>
            <a:tailEnd type="none" w="sm" len="sm"/>
          </a:ln>
        </p:spPr>
      </p:pic>
      <p:sp>
        <p:nvSpPr>
          <p:cNvPr id="172" name="Google Shape;172;p17"/>
          <p:cNvSpPr txBox="1"/>
          <p:nvPr/>
        </p:nvSpPr>
        <p:spPr>
          <a:xfrm>
            <a:off x="7581084" y="3117416"/>
            <a:ext cx="1527420" cy="246221"/>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000">
                <a:solidFill>
                  <a:srgbClr val="FFFFFF"/>
                </a:solidFill>
                <a:latin typeface="Arial"/>
                <a:ea typeface="Arial"/>
                <a:cs typeface="Arial"/>
                <a:sym typeface="Arial"/>
              </a:rPr>
              <a:t>© Freeland/Matthew P</a:t>
            </a:r>
            <a:endParaRPr/>
          </a:p>
        </p:txBody>
      </p:sp>
      <p:sp>
        <p:nvSpPr>
          <p:cNvPr id="173" name="Google Shape;173;p17"/>
          <p:cNvSpPr txBox="1"/>
          <p:nvPr/>
        </p:nvSpPr>
        <p:spPr>
          <a:xfrm>
            <a:off x="7616580" y="5844735"/>
            <a:ext cx="1527420" cy="2154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800">
                <a:solidFill>
                  <a:srgbClr val="FFFFFF"/>
                </a:solidFill>
                <a:latin typeface="Arial"/>
                <a:ea typeface="Arial"/>
                <a:cs typeface="Arial"/>
                <a:sym typeface="Arial"/>
              </a:rPr>
              <a:t>© Joyce Wu/TRAFFIC</a:t>
            </a:r>
            <a:endParaRPr/>
          </a:p>
        </p:txBody>
      </p:sp>
      <p:pic>
        <p:nvPicPr>
          <p:cNvPr id="174" name="Google Shape;174;p17"/>
          <p:cNvPicPr preferRelativeResize="0"/>
          <p:nvPr/>
        </p:nvPicPr>
        <p:blipFill rotWithShape="1">
          <a:blip r:embed="rId6">
            <a:alphaModFix/>
          </a:blip>
          <a:srcRect t="15785" b="10740"/>
          <a:stretch/>
        </p:blipFill>
        <p:spPr>
          <a:xfrm>
            <a:off x="-1" y="895273"/>
            <a:ext cx="4566309" cy="2520280"/>
          </a:xfrm>
          <a:prstGeom prst="rect">
            <a:avLst/>
          </a:prstGeom>
          <a:noFill/>
          <a:ln w="76200" cap="flat" cmpd="sng">
            <a:noFill/>
            <a:prstDash val="solid"/>
            <a:round/>
            <a:headEnd type="none" w="sm" len="sm"/>
            <a:tailEnd type="none" w="sm" len="sm"/>
          </a:ln>
        </p:spPr>
      </p:pic>
      <p:sp>
        <p:nvSpPr>
          <p:cNvPr id="175" name="Google Shape;175;p17"/>
          <p:cNvSpPr txBox="1"/>
          <p:nvPr/>
        </p:nvSpPr>
        <p:spPr>
          <a:xfrm>
            <a:off x="-36512" y="3128991"/>
            <a:ext cx="2311256" cy="24622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00">
                <a:solidFill>
                  <a:srgbClr val="FFFFFF"/>
                </a:solidFill>
                <a:latin typeface="Arial"/>
                <a:ea typeface="Arial"/>
                <a:cs typeface="Arial"/>
                <a:sym typeface="Arial"/>
              </a:rPr>
              <a:t>© Kanitha Krishnasamy/TRAFFIC</a:t>
            </a:r>
            <a:endParaRPr/>
          </a:p>
        </p:txBody>
      </p:sp>
      <p:cxnSp>
        <p:nvCxnSpPr>
          <p:cNvPr id="13" name="Google Shape;158;p16"/>
          <p:cNvCxnSpPr/>
          <p:nvPr/>
        </p:nvCxnSpPr>
        <p:spPr>
          <a:xfrm>
            <a:off x="368352" y="697179"/>
            <a:ext cx="8256272" cy="0"/>
          </a:xfrm>
          <a:prstGeom prst="straightConnector1">
            <a:avLst/>
          </a:prstGeom>
          <a:noFill/>
          <a:ln w="12700" cap="flat" cmpd="sng">
            <a:solidFill>
              <a:srgbClr val="FFFFFF"/>
            </a:solidFill>
            <a:prstDash val="solid"/>
            <a:round/>
            <a:headEnd type="none" w="sm" len="sm"/>
            <a:tailEnd type="none" w="sm" len="sm"/>
          </a:ln>
        </p:spPr>
      </p:cxnSp>
    </p:spTree>
    <p:extLst>
      <p:ext uri="{BB962C8B-B14F-4D97-AF65-F5344CB8AC3E}">
        <p14:creationId xmlns:p14="http://schemas.microsoft.com/office/powerpoint/2010/main" val="6223548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18"/>
          <p:cNvSpPr/>
          <p:nvPr/>
        </p:nvSpPr>
        <p:spPr>
          <a:xfrm>
            <a:off x="2739" y="0"/>
            <a:ext cx="9141261" cy="891480"/>
          </a:xfrm>
          <a:prstGeom prst="rect">
            <a:avLst/>
          </a:prstGeom>
          <a:solidFill>
            <a:srgbClr val="1E5492"/>
          </a:solidFill>
          <a:ln w="19050" cap="flat" cmpd="sng">
            <a:solidFill>
              <a:srgbClr val="1E549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Arial"/>
                <a:ea typeface="Arial"/>
                <a:cs typeface="Arial"/>
                <a:sym typeface="Arial"/>
              </a:rPr>
              <a:t> </a:t>
            </a:r>
            <a:endParaRPr/>
          </a:p>
        </p:txBody>
      </p:sp>
      <p:sp>
        <p:nvSpPr>
          <p:cNvPr id="182" name="Google Shape;182;p18"/>
          <p:cNvSpPr txBox="1"/>
          <p:nvPr/>
        </p:nvSpPr>
        <p:spPr>
          <a:xfrm>
            <a:off x="230520" y="93924"/>
            <a:ext cx="8688320"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a:solidFill>
                  <a:srgbClr val="FFFFFF"/>
                </a:solidFill>
                <a:ea typeface="Arial"/>
                <a:cs typeface="Arial"/>
                <a:sym typeface="Arial"/>
              </a:rPr>
              <a:t>Wildlife smuggling by air – Live Wildlife</a:t>
            </a:r>
            <a:endParaRPr/>
          </a:p>
        </p:txBody>
      </p:sp>
      <p:cxnSp>
        <p:nvCxnSpPr>
          <p:cNvPr id="183" name="Google Shape;183;p18"/>
          <p:cNvCxnSpPr/>
          <p:nvPr/>
        </p:nvCxnSpPr>
        <p:spPr>
          <a:xfrm>
            <a:off x="323528" y="692696"/>
            <a:ext cx="8256272" cy="0"/>
          </a:xfrm>
          <a:prstGeom prst="straightConnector1">
            <a:avLst/>
          </a:prstGeom>
          <a:noFill/>
          <a:ln w="12700" cap="flat" cmpd="sng">
            <a:solidFill>
              <a:srgbClr val="FFFFFF"/>
            </a:solidFill>
            <a:prstDash val="solid"/>
            <a:round/>
            <a:headEnd type="none" w="sm" len="sm"/>
            <a:tailEnd type="none" w="sm" len="sm"/>
          </a:ln>
        </p:spPr>
      </p:cxnSp>
      <p:pic>
        <p:nvPicPr>
          <p:cNvPr id="184" name="Google Shape;184;p18"/>
          <p:cNvPicPr preferRelativeResize="0"/>
          <p:nvPr/>
        </p:nvPicPr>
        <p:blipFill rotWithShape="1">
          <a:blip r:embed="rId3">
            <a:alphaModFix/>
          </a:blip>
          <a:srcRect l="954" t="42049" r="11808" b="22636"/>
          <a:stretch/>
        </p:blipFill>
        <p:spPr>
          <a:xfrm>
            <a:off x="4598894" y="900885"/>
            <a:ext cx="4550975" cy="2469335"/>
          </a:xfrm>
          <a:prstGeom prst="rect">
            <a:avLst/>
          </a:prstGeom>
          <a:noFill/>
          <a:ln w="57150" cap="flat" cmpd="sng">
            <a:noFill/>
            <a:prstDash val="solid"/>
            <a:round/>
            <a:headEnd type="none" w="sm" len="sm"/>
            <a:tailEnd type="none" w="sm" len="sm"/>
          </a:ln>
        </p:spPr>
      </p:pic>
      <p:pic>
        <p:nvPicPr>
          <p:cNvPr id="185" name="Google Shape;185;p18"/>
          <p:cNvPicPr preferRelativeResize="0"/>
          <p:nvPr/>
        </p:nvPicPr>
        <p:blipFill rotWithShape="1">
          <a:blip r:embed="rId4">
            <a:alphaModFix/>
          </a:blip>
          <a:srcRect l="3846" t="7272" r="-520" b="21358"/>
          <a:stretch/>
        </p:blipFill>
        <p:spPr>
          <a:xfrm>
            <a:off x="4598894" y="3433773"/>
            <a:ext cx="4550975" cy="2415698"/>
          </a:xfrm>
          <a:prstGeom prst="rect">
            <a:avLst/>
          </a:prstGeom>
          <a:noFill/>
          <a:ln w="57150" cap="flat" cmpd="sng">
            <a:noFill/>
            <a:prstDash val="solid"/>
            <a:round/>
            <a:headEnd type="none" w="sm" len="sm"/>
            <a:tailEnd type="none" w="sm" len="sm"/>
          </a:ln>
        </p:spPr>
      </p:pic>
      <p:sp>
        <p:nvSpPr>
          <p:cNvPr id="186" name="Google Shape;186;p18"/>
          <p:cNvSpPr txBox="1"/>
          <p:nvPr/>
        </p:nvSpPr>
        <p:spPr>
          <a:xfrm>
            <a:off x="7578116" y="3411325"/>
            <a:ext cx="1572312" cy="246221"/>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000">
                <a:solidFill>
                  <a:srgbClr val="FFFFFF"/>
                </a:solidFill>
                <a:latin typeface="Arial"/>
                <a:ea typeface="Arial"/>
                <a:cs typeface="Arial"/>
                <a:sym typeface="Arial"/>
              </a:rPr>
              <a:t>© Freeland / Matthew P</a:t>
            </a:r>
            <a:endParaRPr/>
          </a:p>
        </p:txBody>
      </p:sp>
      <p:sp>
        <p:nvSpPr>
          <p:cNvPr id="187" name="Google Shape;187;p18"/>
          <p:cNvSpPr txBox="1"/>
          <p:nvPr/>
        </p:nvSpPr>
        <p:spPr>
          <a:xfrm>
            <a:off x="7578116" y="896743"/>
            <a:ext cx="1572312" cy="246221"/>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000">
                <a:solidFill>
                  <a:srgbClr val="FFFFFF"/>
                </a:solidFill>
                <a:latin typeface="Arial"/>
                <a:ea typeface="Arial"/>
                <a:cs typeface="Arial"/>
                <a:sym typeface="Arial"/>
              </a:rPr>
              <a:t>© Freeland /  Bussara T</a:t>
            </a:r>
            <a:endParaRPr/>
          </a:p>
        </p:txBody>
      </p:sp>
      <p:grpSp>
        <p:nvGrpSpPr>
          <p:cNvPr id="188" name="Google Shape;188;p18"/>
          <p:cNvGrpSpPr/>
          <p:nvPr/>
        </p:nvGrpSpPr>
        <p:grpSpPr>
          <a:xfrm>
            <a:off x="2739" y="3859526"/>
            <a:ext cx="4536604" cy="1989945"/>
            <a:chOff x="0" y="2146291"/>
            <a:chExt cx="4617673" cy="2650861"/>
          </a:xfrm>
        </p:grpSpPr>
        <p:pic>
          <p:nvPicPr>
            <p:cNvPr id="189" name="Google Shape;189;p18"/>
            <p:cNvPicPr preferRelativeResize="0"/>
            <p:nvPr/>
          </p:nvPicPr>
          <p:blipFill rotWithShape="1">
            <a:blip r:embed="rId5">
              <a:alphaModFix/>
            </a:blip>
            <a:srcRect t="1460" r="24530" b="20845"/>
            <a:stretch/>
          </p:blipFill>
          <p:spPr>
            <a:xfrm>
              <a:off x="0" y="2146291"/>
              <a:ext cx="4585693" cy="2650861"/>
            </a:xfrm>
            <a:prstGeom prst="rect">
              <a:avLst/>
            </a:prstGeom>
            <a:noFill/>
            <a:ln w="57150" cap="flat" cmpd="sng">
              <a:noFill/>
              <a:prstDash val="solid"/>
              <a:round/>
              <a:headEnd type="none" w="sm" len="sm"/>
              <a:tailEnd type="none" w="sm" len="sm"/>
            </a:ln>
          </p:spPr>
        </p:pic>
        <p:sp>
          <p:nvSpPr>
            <p:cNvPr id="190" name="Google Shape;190;p18"/>
            <p:cNvSpPr txBox="1"/>
            <p:nvPr/>
          </p:nvSpPr>
          <p:spPr>
            <a:xfrm>
              <a:off x="3275857" y="2165800"/>
              <a:ext cx="1341816" cy="246221"/>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000">
                  <a:solidFill>
                    <a:srgbClr val="FFFFFF"/>
                  </a:solidFill>
                  <a:latin typeface="Arial"/>
                  <a:ea typeface="Arial"/>
                  <a:cs typeface="Arial"/>
                  <a:sym typeface="Arial"/>
                </a:rPr>
                <a:t>© U.S. District Atty.</a:t>
              </a:r>
              <a:endParaRPr/>
            </a:p>
          </p:txBody>
        </p:sp>
      </p:grpSp>
      <p:cxnSp>
        <p:nvCxnSpPr>
          <p:cNvPr id="12" name="Straight Connector 11"/>
          <p:cNvCxnSpPr/>
          <p:nvPr/>
        </p:nvCxnSpPr>
        <p:spPr>
          <a:xfrm>
            <a:off x="-2150730" y="1990054"/>
            <a:ext cx="3744416"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p:nvPicPr>
        <p:blipFill rotWithShape="1">
          <a:blip r:embed="rId6">
            <a:extLst>
              <a:ext uri="{28A0092B-C50C-407E-A947-70E740481C1C}">
                <a14:useLocalDpi xmlns:a14="http://schemas.microsoft.com/office/drawing/2010/main" val="0"/>
              </a:ext>
            </a:extLst>
          </a:blip>
          <a:srcRect l="19351" t="25870" r="17329" b="14275"/>
          <a:stretch/>
        </p:blipFill>
        <p:spPr>
          <a:xfrm>
            <a:off x="2739" y="900884"/>
            <a:ext cx="4536604" cy="2904633"/>
          </a:xfrm>
          <a:prstGeom prst="rect">
            <a:avLst/>
          </a:prstGeom>
        </p:spPr>
      </p:pic>
      <p:sp>
        <p:nvSpPr>
          <p:cNvPr id="14" name="Rectangle 13"/>
          <p:cNvSpPr/>
          <p:nvPr/>
        </p:nvSpPr>
        <p:spPr>
          <a:xfrm>
            <a:off x="-2254068" y="6673334"/>
            <a:ext cx="1210588" cy="184666"/>
          </a:xfrm>
          <a:prstGeom prst="rect">
            <a:avLst/>
          </a:prstGeom>
        </p:spPr>
        <p:txBody>
          <a:bodyPr wrap="none">
            <a:spAutoFit/>
          </a:bodyPr>
          <a:lstStyle/>
          <a:p>
            <a:r>
              <a:rPr lang="en-US" sz="600" dirty="0">
                <a:solidFill>
                  <a:srgbClr val="FFFFFF"/>
                </a:solidFill>
              </a:rPr>
              <a:t>© Australian Customs Service</a:t>
            </a:r>
          </a:p>
        </p:txBody>
      </p:sp>
      <p:sp>
        <p:nvSpPr>
          <p:cNvPr id="15" name="Rectangle 14"/>
          <p:cNvSpPr/>
          <p:nvPr/>
        </p:nvSpPr>
        <p:spPr>
          <a:xfrm>
            <a:off x="-56812" y="3647856"/>
            <a:ext cx="1210588" cy="184666"/>
          </a:xfrm>
          <a:prstGeom prst="rect">
            <a:avLst/>
          </a:prstGeom>
        </p:spPr>
        <p:txBody>
          <a:bodyPr wrap="none">
            <a:spAutoFit/>
          </a:bodyPr>
          <a:lstStyle/>
          <a:p>
            <a:r>
              <a:rPr lang="en-US" sz="600" dirty="0">
                <a:solidFill>
                  <a:srgbClr val="FFFFFF"/>
                </a:solidFill>
              </a:rPr>
              <a:t>© Australian Customs Service</a:t>
            </a:r>
          </a:p>
        </p:txBody>
      </p:sp>
    </p:spTree>
    <p:extLst>
      <p:ext uri="{BB962C8B-B14F-4D97-AF65-F5344CB8AC3E}">
        <p14:creationId xmlns:p14="http://schemas.microsoft.com/office/powerpoint/2010/main" val="4838965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2"/>
          <p:cNvSpPr txBox="1"/>
          <p:nvPr/>
        </p:nvSpPr>
        <p:spPr>
          <a:xfrm>
            <a:off x="670121" y="786587"/>
            <a:ext cx="5502079" cy="437042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6000" dirty="0">
                <a:solidFill>
                  <a:srgbClr val="002F6C"/>
                </a:solidFill>
                <a:ea typeface="Arial"/>
                <a:cs typeface="Arial"/>
                <a:sym typeface="Arial"/>
              </a:rPr>
              <a:t>Impact of </a:t>
            </a:r>
            <a:endParaRPr sz="1400" dirty="0"/>
          </a:p>
          <a:p>
            <a:pPr marL="0" marR="0" lvl="0" indent="0" algn="l" rtl="0">
              <a:spcBef>
                <a:spcPts val="0"/>
              </a:spcBef>
              <a:spcAft>
                <a:spcPts val="0"/>
              </a:spcAft>
              <a:buNone/>
            </a:pPr>
            <a:r>
              <a:rPr lang="en-US" sz="6600" dirty="0">
                <a:solidFill>
                  <a:schemeClr val="accent1"/>
                </a:solidFill>
                <a:ea typeface="Arial"/>
                <a:cs typeface="Arial"/>
                <a:sym typeface="Arial"/>
              </a:rPr>
              <a:t>Wildlife </a:t>
            </a:r>
            <a:endParaRPr sz="1400" dirty="0">
              <a:solidFill>
                <a:schemeClr val="accent1"/>
              </a:solidFill>
            </a:endParaRPr>
          </a:p>
          <a:p>
            <a:pPr marL="0" marR="0" lvl="0" indent="0" algn="l" rtl="0">
              <a:spcBef>
                <a:spcPts val="0"/>
              </a:spcBef>
              <a:spcAft>
                <a:spcPts val="0"/>
              </a:spcAft>
              <a:buNone/>
            </a:pPr>
            <a:r>
              <a:rPr lang="en-US" sz="6000" dirty="0">
                <a:solidFill>
                  <a:srgbClr val="002F6C"/>
                </a:solidFill>
                <a:ea typeface="Arial"/>
                <a:cs typeface="Arial"/>
                <a:sym typeface="Arial"/>
              </a:rPr>
              <a:t>Trafficking on the Aviation Industry</a:t>
            </a:r>
            <a:endParaRPr sz="1400" dirty="0">
              <a:solidFill>
                <a:srgbClr val="002F6C"/>
              </a:solidFill>
              <a:ea typeface="Arial"/>
              <a:cs typeface="Arial"/>
              <a:sym typeface="Arial"/>
            </a:endParaRPr>
          </a:p>
          <a:p>
            <a:pPr marL="0" marR="0" lvl="0" indent="0" algn="l" rtl="0">
              <a:spcBef>
                <a:spcPts val="0"/>
              </a:spcBef>
              <a:spcAft>
                <a:spcPts val="0"/>
              </a:spcAft>
              <a:buNone/>
            </a:pPr>
            <a:endParaRPr sz="1400" dirty="0">
              <a:solidFill>
                <a:srgbClr val="002F6C"/>
              </a:solidFill>
              <a:ea typeface="Arial"/>
              <a:cs typeface="Arial"/>
              <a:sym typeface="Arial"/>
            </a:endParaRPr>
          </a:p>
        </p:txBody>
      </p:sp>
      <p:cxnSp>
        <p:nvCxnSpPr>
          <p:cNvPr id="124" name="Google Shape;124;p12"/>
          <p:cNvCxnSpPr/>
          <p:nvPr/>
        </p:nvCxnSpPr>
        <p:spPr>
          <a:xfrm>
            <a:off x="8244408" y="1088740"/>
            <a:ext cx="0" cy="4680520"/>
          </a:xfrm>
          <a:prstGeom prst="straightConnector1">
            <a:avLst/>
          </a:prstGeom>
          <a:noFill/>
          <a:ln w="25400" cap="flat" cmpd="sng">
            <a:solidFill>
              <a:srgbClr val="052E65"/>
            </a:solidFill>
            <a:prstDash val="solid"/>
            <a:round/>
            <a:headEnd type="none" w="sm" len="sm"/>
            <a:tailEnd type="none" w="sm" len="sm"/>
          </a:ln>
        </p:spPr>
      </p:cxnSp>
    </p:spTree>
    <p:extLst>
      <p:ext uri="{BB962C8B-B14F-4D97-AF65-F5344CB8AC3E}">
        <p14:creationId xmlns:p14="http://schemas.microsoft.com/office/powerpoint/2010/main" val="123959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8"/>
          <p:cNvSpPr/>
          <p:nvPr/>
        </p:nvSpPr>
        <p:spPr>
          <a:xfrm>
            <a:off x="2739" y="-1"/>
            <a:ext cx="9141261" cy="887199"/>
          </a:xfrm>
          <a:prstGeom prst="rect">
            <a:avLst/>
          </a:prstGeom>
          <a:solidFill>
            <a:srgbClr val="1E5492"/>
          </a:solidFill>
          <a:ln w="19050" cap="flat" cmpd="sng">
            <a:solidFill>
              <a:srgbClr val="1E549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ea typeface="Arial"/>
                <a:cs typeface="Arial"/>
                <a:sym typeface="Arial"/>
              </a:rPr>
              <a:t> </a:t>
            </a:r>
            <a:endParaRPr/>
          </a:p>
        </p:txBody>
      </p:sp>
      <p:sp>
        <p:nvSpPr>
          <p:cNvPr id="60" name="Google Shape;60;p8"/>
          <p:cNvSpPr txBox="1"/>
          <p:nvPr/>
        </p:nvSpPr>
        <p:spPr>
          <a:xfrm>
            <a:off x="241533" y="116632"/>
            <a:ext cx="8902467"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dirty="0">
                <a:solidFill>
                  <a:srgbClr val="FFFFFF"/>
                </a:solidFill>
                <a:ea typeface="Arial"/>
                <a:cs typeface="Arial"/>
                <a:sym typeface="Arial"/>
              </a:rPr>
              <a:t>Wildlife Trafficking is a serious risk to aviation</a:t>
            </a:r>
            <a:endParaRPr dirty="0"/>
          </a:p>
        </p:txBody>
      </p:sp>
      <p:pic>
        <p:nvPicPr>
          <p:cNvPr id="61" name="Google Shape;61;p8"/>
          <p:cNvPicPr preferRelativeResize="0"/>
          <p:nvPr/>
        </p:nvPicPr>
        <p:blipFill rotWithShape="1">
          <a:blip r:embed="rId3">
            <a:alphaModFix/>
          </a:blip>
          <a:srcRect r="73625" b="27461"/>
          <a:stretch/>
        </p:blipFill>
        <p:spPr>
          <a:xfrm>
            <a:off x="0" y="692696"/>
            <a:ext cx="2411760" cy="3573574"/>
          </a:xfrm>
          <a:prstGeom prst="rect">
            <a:avLst/>
          </a:prstGeom>
          <a:noFill/>
          <a:ln>
            <a:noFill/>
          </a:ln>
        </p:spPr>
      </p:pic>
      <p:sp>
        <p:nvSpPr>
          <p:cNvPr id="62" name="Google Shape;62;p8"/>
          <p:cNvSpPr txBox="1"/>
          <p:nvPr/>
        </p:nvSpPr>
        <p:spPr>
          <a:xfrm>
            <a:off x="656674" y="1394104"/>
            <a:ext cx="1306131"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rgbClr val="BA0C2F"/>
                </a:solidFill>
                <a:ea typeface="Arial"/>
                <a:cs typeface="Arial"/>
                <a:sym typeface="Arial"/>
              </a:rPr>
              <a:t>Reputation </a:t>
            </a:r>
            <a:endParaRPr/>
          </a:p>
        </p:txBody>
      </p:sp>
      <p:sp>
        <p:nvSpPr>
          <p:cNvPr id="63" name="Google Shape;63;p8"/>
          <p:cNvSpPr txBox="1"/>
          <p:nvPr/>
        </p:nvSpPr>
        <p:spPr>
          <a:xfrm>
            <a:off x="3094959" y="1394104"/>
            <a:ext cx="1306131"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rgbClr val="BA0C2F"/>
                </a:solidFill>
                <a:ea typeface="Arial"/>
                <a:cs typeface="Arial"/>
                <a:sym typeface="Arial"/>
              </a:rPr>
              <a:t>Legal</a:t>
            </a:r>
            <a:endParaRPr/>
          </a:p>
        </p:txBody>
      </p:sp>
      <p:sp>
        <p:nvSpPr>
          <p:cNvPr id="64" name="Google Shape;64;p8"/>
          <p:cNvSpPr txBox="1"/>
          <p:nvPr/>
        </p:nvSpPr>
        <p:spPr>
          <a:xfrm>
            <a:off x="4977154" y="1394104"/>
            <a:ext cx="1306131"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rgbClr val="BA0C2F"/>
                </a:solidFill>
                <a:ea typeface="Arial"/>
                <a:cs typeface="Arial"/>
                <a:sym typeface="Arial"/>
              </a:rPr>
              <a:t>Economic </a:t>
            </a:r>
            <a:endParaRPr/>
          </a:p>
        </p:txBody>
      </p:sp>
      <p:sp>
        <p:nvSpPr>
          <p:cNvPr id="65" name="Google Shape;65;p8"/>
          <p:cNvSpPr txBox="1"/>
          <p:nvPr/>
        </p:nvSpPr>
        <p:spPr>
          <a:xfrm>
            <a:off x="7281410" y="1394104"/>
            <a:ext cx="1306131"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rgbClr val="BA0C2F"/>
                </a:solidFill>
                <a:ea typeface="Arial"/>
                <a:cs typeface="Arial"/>
                <a:sym typeface="Arial"/>
              </a:rPr>
              <a:t>Safety </a:t>
            </a:r>
            <a:endParaRPr/>
          </a:p>
        </p:txBody>
      </p:sp>
      <p:pic>
        <p:nvPicPr>
          <p:cNvPr id="66" name="Google Shape;66;p8"/>
          <p:cNvPicPr preferRelativeResize="0"/>
          <p:nvPr/>
        </p:nvPicPr>
        <p:blipFill rotWithShape="1">
          <a:blip r:embed="rId3">
            <a:alphaModFix/>
          </a:blip>
          <a:srcRect l="23904" t="603" r="49721" b="23206"/>
          <a:stretch/>
        </p:blipFill>
        <p:spPr>
          <a:xfrm>
            <a:off x="2147401" y="703160"/>
            <a:ext cx="2411760" cy="3753521"/>
          </a:xfrm>
          <a:prstGeom prst="rect">
            <a:avLst/>
          </a:prstGeom>
          <a:noFill/>
          <a:ln>
            <a:noFill/>
          </a:ln>
        </p:spPr>
      </p:pic>
      <p:pic>
        <p:nvPicPr>
          <p:cNvPr id="67" name="Google Shape;67;p8"/>
          <p:cNvPicPr preferRelativeResize="0"/>
          <p:nvPr/>
        </p:nvPicPr>
        <p:blipFill rotWithShape="1">
          <a:blip r:embed="rId3">
            <a:alphaModFix/>
          </a:blip>
          <a:srcRect l="50678" t="993" r="25300" b="26000"/>
          <a:stretch/>
        </p:blipFill>
        <p:spPr>
          <a:xfrm>
            <a:off x="4549094" y="734790"/>
            <a:ext cx="2196544" cy="3596646"/>
          </a:xfrm>
          <a:prstGeom prst="rect">
            <a:avLst/>
          </a:prstGeom>
          <a:noFill/>
          <a:ln>
            <a:noFill/>
          </a:ln>
        </p:spPr>
      </p:pic>
      <p:pic>
        <p:nvPicPr>
          <p:cNvPr id="68" name="Google Shape;68;p8"/>
          <p:cNvPicPr preferRelativeResize="0"/>
          <p:nvPr/>
        </p:nvPicPr>
        <p:blipFill rotWithShape="1">
          <a:blip r:embed="rId3">
            <a:alphaModFix/>
          </a:blip>
          <a:srcRect l="73154" t="693" r="2824" b="28679"/>
          <a:stretch/>
        </p:blipFill>
        <p:spPr>
          <a:xfrm>
            <a:off x="6568567" y="692696"/>
            <a:ext cx="2196544" cy="3479456"/>
          </a:xfrm>
          <a:prstGeom prst="rect">
            <a:avLst/>
          </a:prstGeom>
          <a:noFill/>
          <a:ln>
            <a:noFill/>
          </a:ln>
        </p:spPr>
      </p:pic>
      <p:sp>
        <p:nvSpPr>
          <p:cNvPr id="12" name="Google Shape;78;p9"/>
          <p:cNvSpPr txBox="1"/>
          <p:nvPr/>
        </p:nvSpPr>
        <p:spPr>
          <a:xfrm>
            <a:off x="7001583" y="4195946"/>
            <a:ext cx="2056605" cy="1864325"/>
          </a:xfrm>
          <a:prstGeom prst="rect">
            <a:avLst/>
          </a:prstGeom>
          <a:noFill/>
          <a:ln>
            <a:noFill/>
          </a:ln>
        </p:spPr>
        <p:txBody>
          <a:bodyPr spcFirstLastPara="1" wrap="square" lIns="91425" tIns="45700" rIns="91425" bIns="45700" anchor="t" anchorCtr="0">
            <a:noAutofit/>
          </a:bodyPr>
          <a:lstStyle/>
          <a:p>
            <a:pPr marL="0" marR="0" lvl="0" indent="0" algn="ctr" rtl="0">
              <a:lnSpc>
                <a:spcPct val="150000"/>
              </a:lnSpc>
              <a:spcBef>
                <a:spcPts val="0"/>
              </a:spcBef>
              <a:spcAft>
                <a:spcPts val="0"/>
              </a:spcAft>
              <a:buNone/>
            </a:pPr>
            <a:r>
              <a:rPr lang="en-US" sz="1600">
                <a:solidFill>
                  <a:srgbClr val="002F6C"/>
                </a:solidFill>
                <a:ea typeface="Arial"/>
                <a:cs typeface="Arial"/>
                <a:sym typeface="Arial"/>
              </a:rPr>
              <a:t>Risk of injury and spread of disease from smuggled wildlife</a:t>
            </a:r>
            <a:endParaRPr sz="1600">
              <a:solidFill>
                <a:srgbClr val="002F6C"/>
              </a:solidFill>
              <a:ea typeface="Arial"/>
              <a:cs typeface="Arial"/>
              <a:sym typeface="Arial"/>
            </a:endParaRPr>
          </a:p>
        </p:txBody>
      </p:sp>
      <p:sp>
        <p:nvSpPr>
          <p:cNvPr id="13" name="Google Shape;79;p9"/>
          <p:cNvSpPr txBox="1"/>
          <p:nvPr/>
        </p:nvSpPr>
        <p:spPr>
          <a:xfrm>
            <a:off x="173032" y="4195946"/>
            <a:ext cx="2172048" cy="1864325"/>
          </a:xfrm>
          <a:prstGeom prst="rect">
            <a:avLst/>
          </a:prstGeom>
          <a:noFill/>
          <a:ln>
            <a:noFill/>
          </a:ln>
        </p:spPr>
        <p:txBody>
          <a:bodyPr spcFirstLastPara="1" wrap="square" lIns="91425" tIns="45700" rIns="91425" bIns="45700" anchor="t" anchorCtr="0">
            <a:noAutofit/>
          </a:bodyPr>
          <a:lstStyle/>
          <a:p>
            <a:pPr marL="0" marR="0" lvl="0" indent="0" algn="ctr" rtl="0">
              <a:lnSpc>
                <a:spcPct val="150000"/>
              </a:lnSpc>
              <a:spcBef>
                <a:spcPts val="0"/>
              </a:spcBef>
              <a:spcAft>
                <a:spcPts val="0"/>
              </a:spcAft>
              <a:buNone/>
            </a:pPr>
            <a:r>
              <a:rPr lang="en-US" sz="1600">
                <a:solidFill>
                  <a:srgbClr val="002F6C"/>
                </a:solidFill>
                <a:ea typeface="Arial"/>
                <a:cs typeface="Arial"/>
                <a:sym typeface="Arial"/>
              </a:rPr>
              <a:t>Media reports may give airline name, flight number or suggest staff involvement</a:t>
            </a:r>
            <a:endParaRPr sz="1600"/>
          </a:p>
        </p:txBody>
      </p:sp>
      <p:sp>
        <p:nvSpPr>
          <p:cNvPr id="14" name="Google Shape;80;p9"/>
          <p:cNvSpPr/>
          <p:nvPr/>
        </p:nvSpPr>
        <p:spPr>
          <a:xfrm>
            <a:off x="173031" y="4178281"/>
            <a:ext cx="2135205" cy="1881990"/>
          </a:xfrm>
          <a:prstGeom prst="roundRect">
            <a:avLst>
              <a:gd name="adj" fmla="val 16667"/>
            </a:avLst>
          </a:prstGeom>
          <a:noFill/>
          <a:ln w="19050" cap="flat" cmpd="sng">
            <a:solidFill>
              <a:srgbClr val="1E549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ea typeface="Arial"/>
              <a:cs typeface="Arial"/>
              <a:sym typeface="Arial"/>
            </a:endParaRPr>
          </a:p>
        </p:txBody>
      </p:sp>
      <p:sp>
        <p:nvSpPr>
          <p:cNvPr id="15" name="Google Shape;81;p9"/>
          <p:cNvSpPr txBox="1"/>
          <p:nvPr/>
        </p:nvSpPr>
        <p:spPr>
          <a:xfrm>
            <a:off x="2472449" y="4178281"/>
            <a:ext cx="2096145" cy="1881990"/>
          </a:xfrm>
          <a:prstGeom prst="rect">
            <a:avLst/>
          </a:prstGeom>
          <a:noFill/>
          <a:ln>
            <a:noFill/>
          </a:ln>
        </p:spPr>
        <p:txBody>
          <a:bodyPr spcFirstLastPara="1" wrap="square" lIns="91425" tIns="45700" rIns="91425" bIns="45700" anchor="t" anchorCtr="0">
            <a:noAutofit/>
          </a:bodyPr>
          <a:lstStyle/>
          <a:p>
            <a:pPr marL="0" marR="0" lvl="0" indent="0" algn="ctr" rtl="0">
              <a:lnSpc>
                <a:spcPct val="150000"/>
              </a:lnSpc>
              <a:spcBef>
                <a:spcPts val="0"/>
              </a:spcBef>
              <a:spcAft>
                <a:spcPts val="0"/>
              </a:spcAft>
              <a:buNone/>
            </a:pPr>
            <a:r>
              <a:rPr lang="en-US" sz="1600">
                <a:solidFill>
                  <a:srgbClr val="002F6C"/>
                </a:solidFill>
                <a:ea typeface="Arial"/>
                <a:cs typeface="Arial"/>
                <a:sym typeface="Arial"/>
              </a:rPr>
              <a:t>Risk of prosecution for failing to ensure cargo is legal</a:t>
            </a:r>
            <a:endParaRPr sz="1600">
              <a:solidFill>
                <a:srgbClr val="002F6C"/>
              </a:solidFill>
              <a:ea typeface="Arial"/>
              <a:cs typeface="Arial"/>
              <a:sym typeface="Arial"/>
            </a:endParaRPr>
          </a:p>
        </p:txBody>
      </p:sp>
      <p:sp>
        <p:nvSpPr>
          <p:cNvPr id="16" name="Google Shape;82;p9"/>
          <p:cNvSpPr/>
          <p:nvPr/>
        </p:nvSpPr>
        <p:spPr>
          <a:xfrm>
            <a:off x="2435606" y="4178281"/>
            <a:ext cx="2134800" cy="1881990"/>
          </a:xfrm>
          <a:prstGeom prst="roundRect">
            <a:avLst>
              <a:gd name="adj" fmla="val 16667"/>
            </a:avLst>
          </a:prstGeom>
          <a:noFill/>
          <a:ln w="19050" cap="flat" cmpd="sng">
            <a:solidFill>
              <a:srgbClr val="1E549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ea typeface="Arial"/>
              <a:cs typeface="Arial"/>
              <a:sym typeface="Arial"/>
            </a:endParaRPr>
          </a:p>
        </p:txBody>
      </p:sp>
      <p:sp>
        <p:nvSpPr>
          <p:cNvPr id="17" name="Google Shape;83;p9"/>
          <p:cNvSpPr/>
          <p:nvPr/>
        </p:nvSpPr>
        <p:spPr>
          <a:xfrm>
            <a:off x="4697776" y="4178281"/>
            <a:ext cx="2134800" cy="1881990"/>
          </a:xfrm>
          <a:prstGeom prst="roundRect">
            <a:avLst>
              <a:gd name="adj" fmla="val 16667"/>
            </a:avLst>
          </a:prstGeom>
          <a:noFill/>
          <a:ln w="19050" cap="flat" cmpd="sng">
            <a:solidFill>
              <a:srgbClr val="1E549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ea typeface="Arial"/>
              <a:cs typeface="Arial"/>
              <a:sym typeface="Arial"/>
            </a:endParaRPr>
          </a:p>
        </p:txBody>
      </p:sp>
      <p:sp>
        <p:nvSpPr>
          <p:cNvPr id="18" name="Google Shape;84;p9"/>
          <p:cNvSpPr/>
          <p:nvPr/>
        </p:nvSpPr>
        <p:spPr>
          <a:xfrm>
            <a:off x="6959946" y="4178281"/>
            <a:ext cx="2134800" cy="1881990"/>
          </a:xfrm>
          <a:prstGeom prst="roundRect">
            <a:avLst>
              <a:gd name="adj" fmla="val 16667"/>
            </a:avLst>
          </a:prstGeom>
          <a:noFill/>
          <a:ln w="19050" cap="flat" cmpd="sng">
            <a:solidFill>
              <a:srgbClr val="1E549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ea typeface="Arial"/>
              <a:cs typeface="Arial"/>
              <a:sym typeface="Arial"/>
            </a:endParaRPr>
          </a:p>
        </p:txBody>
      </p:sp>
      <p:sp>
        <p:nvSpPr>
          <p:cNvPr id="19" name="Google Shape;85;p9"/>
          <p:cNvSpPr txBox="1"/>
          <p:nvPr/>
        </p:nvSpPr>
        <p:spPr>
          <a:xfrm>
            <a:off x="5778846" y="5121553"/>
            <a:ext cx="1008112" cy="707886"/>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00">
                <a:solidFill>
                  <a:srgbClr val="002F6C"/>
                </a:solidFill>
                <a:ea typeface="Arial"/>
                <a:cs typeface="Arial"/>
                <a:sym typeface="Arial"/>
              </a:rPr>
              <a:t>More delays</a:t>
            </a:r>
            <a:endParaRPr sz="1600">
              <a:solidFill>
                <a:srgbClr val="002F6C"/>
              </a:solidFill>
              <a:ea typeface="Arial"/>
              <a:cs typeface="Arial"/>
              <a:sym typeface="Arial"/>
            </a:endParaRPr>
          </a:p>
        </p:txBody>
      </p:sp>
      <p:sp>
        <p:nvSpPr>
          <p:cNvPr id="20" name="Google Shape;86;p9"/>
          <p:cNvSpPr txBox="1"/>
          <p:nvPr/>
        </p:nvSpPr>
        <p:spPr>
          <a:xfrm>
            <a:off x="4626718" y="5121553"/>
            <a:ext cx="1071736" cy="707886"/>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00">
                <a:solidFill>
                  <a:srgbClr val="002F6C"/>
                </a:solidFill>
                <a:ea typeface="Arial"/>
                <a:cs typeface="Arial"/>
                <a:sym typeface="Arial"/>
              </a:rPr>
              <a:t>More checks</a:t>
            </a:r>
            <a:endParaRPr sz="1600">
              <a:solidFill>
                <a:srgbClr val="002F6C"/>
              </a:solidFill>
              <a:ea typeface="Arial"/>
              <a:cs typeface="Arial"/>
              <a:sym typeface="Arial"/>
            </a:endParaRPr>
          </a:p>
        </p:txBody>
      </p:sp>
      <p:sp>
        <p:nvSpPr>
          <p:cNvPr id="21" name="Google Shape;87;p9"/>
          <p:cNvSpPr txBox="1"/>
          <p:nvPr/>
        </p:nvSpPr>
        <p:spPr>
          <a:xfrm>
            <a:off x="5526164" y="5275441"/>
            <a:ext cx="423664" cy="40011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00" b="1" dirty="0">
                <a:solidFill>
                  <a:srgbClr val="002F6C"/>
                </a:solidFill>
                <a:ea typeface="Arial"/>
                <a:cs typeface="Arial"/>
                <a:sym typeface="Arial"/>
              </a:rPr>
              <a:t>=</a:t>
            </a:r>
            <a:endParaRPr sz="1600" b="1" dirty="0">
              <a:solidFill>
                <a:srgbClr val="002F6C"/>
              </a:solidFill>
              <a:ea typeface="Arial"/>
              <a:cs typeface="Arial"/>
              <a:sym typeface="Arial"/>
            </a:endParaRPr>
          </a:p>
        </p:txBody>
      </p:sp>
      <p:sp>
        <p:nvSpPr>
          <p:cNvPr id="22" name="Google Shape;88;p9"/>
          <p:cNvSpPr txBox="1"/>
          <p:nvPr/>
        </p:nvSpPr>
        <p:spPr>
          <a:xfrm>
            <a:off x="4710532" y="4178281"/>
            <a:ext cx="2130696" cy="1420325"/>
          </a:xfrm>
          <a:prstGeom prst="rect">
            <a:avLst/>
          </a:prstGeom>
          <a:noFill/>
          <a:ln>
            <a:noFill/>
          </a:ln>
        </p:spPr>
        <p:txBody>
          <a:bodyPr spcFirstLastPara="1" wrap="square" lIns="91425" tIns="45700" rIns="91425" bIns="45700" anchor="t" anchorCtr="0">
            <a:noAutofit/>
          </a:bodyPr>
          <a:lstStyle/>
          <a:p>
            <a:pPr marL="0" marR="0" lvl="0" indent="0" algn="ctr" rtl="0">
              <a:lnSpc>
                <a:spcPct val="150000"/>
              </a:lnSpc>
              <a:spcBef>
                <a:spcPts val="0"/>
              </a:spcBef>
              <a:spcAft>
                <a:spcPts val="0"/>
              </a:spcAft>
              <a:buNone/>
            </a:pPr>
            <a:r>
              <a:rPr lang="en-US" sz="1600">
                <a:solidFill>
                  <a:srgbClr val="002F6C"/>
                </a:solidFill>
                <a:ea typeface="Arial"/>
                <a:cs typeface="Arial"/>
                <a:sym typeface="Arial"/>
              </a:rPr>
              <a:t>Increased scrutiny leads to lost business</a:t>
            </a:r>
            <a:endParaRPr sz="1600">
              <a:solidFill>
                <a:srgbClr val="002F6C"/>
              </a:solidFill>
              <a:ea typeface="Arial"/>
              <a:cs typeface="Arial"/>
              <a:sym typeface="Arial"/>
            </a:endParaRPr>
          </a:p>
        </p:txBody>
      </p:sp>
      <p:cxnSp>
        <p:nvCxnSpPr>
          <p:cNvPr id="23" name="Google Shape;158;p16"/>
          <p:cNvCxnSpPr/>
          <p:nvPr/>
        </p:nvCxnSpPr>
        <p:spPr>
          <a:xfrm>
            <a:off x="323528" y="692696"/>
            <a:ext cx="8256272" cy="0"/>
          </a:xfrm>
          <a:prstGeom prst="straightConnector1">
            <a:avLst/>
          </a:prstGeom>
          <a:noFill/>
          <a:ln w="12700" cap="flat" cmpd="sng">
            <a:solidFill>
              <a:srgbClr val="FFFFFF"/>
            </a:solidFill>
            <a:prstDash val="solid"/>
            <a:round/>
            <a:headEnd type="none" w="sm" len="sm"/>
            <a:tailEnd type="none" w="sm" len="sm"/>
          </a:ln>
        </p:spPr>
      </p:cxnSp>
    </p:spTree>
    <p:extLst>
      <p:ext uri="{BB962C8B-B14F-4D97-AF65-F5344CB8AC3E}">
        <p14:creationId xmlns:p14="http://schemas.microsoft.com/office/powerpoint/2010/main" val="10341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25"/>
          <p:cNvSpPr/>
          <p:nvPr/>
        </p:nvSpPr>
        <p:spPr>
          <a:xfrm>
            <a:off x="2739" y="-1"/>
            <a:ext cx="9141261" cy="887199"/>
          </a:xfrm>
          <a:prstGeom prst="rect">
            <a:avLst/>
          </a:prstGeom>
          <a:solidFill>
            <a:srgbClr val="1E5492"/>
          </a:solidFill>
          <a:ln w="19050" cap="flat" cmpd="sng">
            <a:solidFill>
              <a:srgbClr val="1E549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Arial"/>
                <a:ea typeface="Arial"/>
                <a:cs typeface="Arial"/>
                <a:sym typeface="Arial"/>
              </a:rPr>
              <a:t> </a:t>
            </a:r>
            <a:endParaRPr/>
          </a:p>
        </p:txBody>
      </p:sp>
      <p:cxnSp>
        <p:nvCxnSpPr>
          <p:cNvPr id="283" name="Google Shape;283;p25"/>
          <p:cNvCxnSpPr/>
          <p:nvPr/>
        </p:nvCxnSpPr>
        <p:spPr>
          <a:xfrm>
            <a:off x="323528" y="692696"/>
            <a:ext cx="8256272" cy="0"/>
          </a:xfrm>
          <a:prstGeom prst="straightConnector1">
            <a:avLst/>
          </a:prstGeom>
          <a:noFill/>
          <a:ln w="12700" cap="flat" cmpd="sng">
            <a:solidFill>
              <a:srgbClr val="FFFFFF"/>
            </a:solidFill>
            <a:prstDash val="solid"/>
            <a:round/>
            <a:headEnd type="none" w="sm" len="sm"/>
            <a:tailEnd type="none" w="sm" len="sm"/>
          </a:ln>
        </p:spPr>
      </p:cxnSp>
      <p:sp>
        <p:nvSpPr>
          <p:cNvPr id="284" name="Google Shape;284;p25"/>
          <p:cNvSpPr txBox="1"/>
          <p:nvPr/>
        </p:nvSpPr>
        <p:spPr>
          <a:xfrm>
            <a:off x="247156" y="63297"/>
            <a:ext cx="7210787"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a:solidFill>
                  <a:srgbClr val="FFFFFF"/>
                </a:solidFill>
                <a:ea typeface="Arial"/>
                <a:cs typeface="Arial"/>
                <a:sym typeface="Arial"/>
              </a:rPr>
              <a:t>Legal wildlife trade</a:t>
            </a:r>
            <a:endParaRPr/>
          </a:p>
        </p:txBody>
      </p:sp>
      <p:sp>
        <p:nvSpPr>
          <p:cNvPr id="285" name="Google Shape;285;p25"/>
          <p:cNvSpPr txBox="1"/>
          <p:nvPr/>
        </p:nvSpPr>
        <p:spPr>
          <a:xfrm>
            <a:off x="2882564" y="931822"/>
            <a:ext cx="6261436" cy="150810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600" dirty="0">
                <a:solidFill>
                  <a:srgbClr val="002F6C"/>
                </a:solidFill>
                <a:ea typeface="Arial"/>
                <a:cs typeface="Arial"/>
                <a:sym typeface="Arial"/>
              </a:rPr>
              <a:t>Worth more than USD 320 billion per year</a:t>
            </a:r>
            <a:endParaRPr dirty="0"/>
          </a:p>
          <a:p>
            <a:pPr marL="0" marR="0" lvl="0" indent="0" algn="ctr" rtl="0">
              <a:spcBef>
                <a:spcPts val="0"/>
              </a:spcBef>
              <a:spcAft>
                <a:spcPts val="0"/>
              </a:spcAft>
              <a:buNone/>
            </a:pPr>
            <a:endParaRPr sz="2000" dirty="0">
              <a:solidFill>
                <a:srgbClr val="002F6C"/>
              </a:solidFill>
              <a:ea typeface="Arial"/>
              <a:cs typeface="Arial"/>
              <a:sym typeface="Arial"/>
            </a:endParaRPr>
          </a:p>
        </p:txBody>
      </p:sp>
      <p:pic>
        <p:nvPicPr>
          <p:cNvPr id="286" name="Google Shape;286;p25" descr="File:Norwegia Roll Salmon Sushi.jpg"/>
          <p:cNvPicPr preferRelativeResize="0"/>
          <p:nvPr/>
        </p:nvPicPr>
        <p:blipFill rotWithShape="1">
          <a:blip r:embed="rId3">
            <a:alphaModFix/>
          </a:blip>
          <a:srcRect t="7952" r="3538" b="13010"/>
          <a:stretch/>
        </p:blipFill>
        <p:spPr>
          <a:xfrm>
            <a:off x="2947462" y="2200382"/>
            <a:ext cx="6196538" cy="3714440"/>
          </a:xfrm>
          <a:prstGeom prst="rect">
            <a:avLst/>
          </a:prstGeom>
          <a:noFill/>
          <a:ln w="57150" cap="flat" cmpd="sng">
            <a:solidFill>
              <a:srgbClr val="FFFFFF"/>
            </a:solidFill>
            <a:prstDash val="solid"/>
            <a:round/>
            <a:headEnd type="none" w="sm" len="sm"/>
            <a:tailEnd type="none" w="sm" len="sm"/>
          </a:ln>
        </p:spPr>
      </p:pic>
      <p:pic>
        <p:nvPicPr>
          <p:cNvPr id="287" name="Google Shape;287;p25" descr="File:Wooden Chair 5678.jpg"/>
          <p:cNvPicPr preferRelativeResize="0"/>
          <p:nvPr/>
        </p:nvPicPr>
        <p:blipFill rotWithShape="1">
          <a:blip r:embed="rId4">
            <a:alphaModFix/>
          </a:blip>
          <a:srcRect/>
          <a:stretch/>
        </p:blipFill>
        <p:spPr>
          <a:xfrm>
            <a:off x="2739" y="894678"/>
            <a:ext cx="2879825" cy="5018312"/>
          </a:xfrm>
          <a:prstGeom prst="rect">
            <a:avLst/>
          </a:prstGeom>
          <a:noFill/>
          <a:ln w="57150" cap="flat" cmpd="sng">
            <a:noFill/>
            <a:prstDash val="solid"/>
            <a:round/>
            <a:headEnd type="none" w="sm" len="sm"/>
            <a:tailEnd type="none" w="sm" len="sm"/>
          </a:ln>
        </p:spPr>
      </p:pic>
      <p:sp>
        <p:nvSpPr>
          <p:cNvPr id="288" name="Google Shape;288;p25"/>
          <p:cNvSpPr txBox="1"/>
          <p:nvPr/>
        </p:nvSpPr>
        <p:spPr>
          <a:xfrm>
            <a:off x="4749066" y="5701329"/>
            <a:ext cx="4357099" cy="2154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800" dirty="0">
                <a:solidFill>
                  <a:srgbClr val="FFFFFF"/>
                </a:solidFill>
                <a:latin typeface="Arial"/>
                <a:ea typeface="Arial"/>
                <a:cs typeface="Arial"/>
                <a:sym typeface="Arial"/>
              </a:rPr>
              <a:t>Photograph by </a:t>
            </a:r>
            <a:r>
              <a:rPr lang="en-US" sz="800" dirty="0" err="1">
                <a:solidFill>
                  <a:srgbClr val="FFFFFF"/>
                </a:solidFill>
                <a:latin typeface="Arial"/>
                <a:ea typeface="Arial"/>
                <a:cs typeface="Arial"/>
                <a:sym typeface="Arial"/>
              </a:rPr>
              <a:t>Gunawan</a:t>
            </a:r>
            <a:r>
              <a:rPr lang="en-US" sz="800" dirty="0">
                <a:solidFill>
                  <a:srgbClr val="FFFFFF"/>
                </a:solidFill>
                <a:latin typeface="Arial"/>
                <a:ea typeface="Arial"/>
                <a:cs typeface="Arial"/>
                <a:sym typeface="Arial"/>
              </a:rPr>
              <a:t> </a:t>
            </a:r>
            <a:r>
              <a:rPr lang="en-US" sz="800" dirty="0" err="1">
                <a:solidFill>
                  <a:srgbClr val="FFFFFF"/>
                </a:solidFill>
                <a:latin typeface="Arial"/>
                <a:ea typeface="Arial"/>
                <a:cs typeface="Arial"/>
                <a:sym typeface="Arial"/>
              </a:rPr>
              <a:t>Kartapranata</a:t>
            </a:r>
            <a:r>
              <a:rPr lang="en-US" sz="800" dirty="0">
                <a:solidFill>
                  <a:srgbClr val="FFFFFF"/>
                </a:solidFill>
                <a:latin typeface="Arial"/>
                <a:ea typeface="Arial"/>
                <a:cs typeface="Arial"/>
                <a:sym typeface="Arial"/>
              </a:rPr>
              <a:t>, distributed under a CC-BY-SA  3.0 license</a:t>
            </a:r>
            <a:endParaRPr dirty="0"/>
          </a:p>
        </p:txBody>
      </p:sp>
      <p:sp>
        <p:nvSpPr>
          <p:cNvPr id="289" name="Google Shape;289;p25"/>
          <p:cNvSpPr txBox="1"/>
          <p:nvPr/>
        </p:nvSpPr>
        <p:spPr>
          <a:xfrm>
            <a:off x="825590" y="5626327"/>
            <a:ext cx="2107596" cy="33855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800">
                <a:solidFill>
                  <a:srgbClr val="FFFFFF"/>
                </a:solidFill>
                <a:latin typeface="Arial"/>
                <a:ea typeface="Arial"/>
                <a:cs typeface="Arial"/>
                <a:sym typeface="Arial"/>
              </a:rPr>
              <a:t>Photograph by Ckiul, distributed under a CC-BY-SA  4.0 license</a:t>
            </a:r>
            <a:endParaRPr/>
          </a:p>
        </p:txBody>
      </p:sp>
    </p:spTree>
    <p:extLst>
      <p:ext uri="{BB962C8B-B14F-4D97-AF65-F5344CB8AC3E}">
        <p14:creationId xmlns:p14="http://schemas.microsoft.com/office/powerpoint/2010/main" val="17734111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28"/>
          <p:cNvSpPr txBox="1"/>
          <p:nvPr/>
        </p:nvSpPr>
        <p:spPr>
          <a:xfrm>
            <a:off x="241533" y="1186631"/>
            <a:ext cx="8722954" cy="101566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000" dirty="0">
                <a:solidFill>
                  <a:schemeClr val="accent5">
                    <a:lumMod val="75000"/>
                  </a:schemeClr>
                </a:solidFill>
                <a:ea typeface="Arial"/>
                <a:cs typeface="Arial"/>
                <a:sym typeface="Arial"/>
              </a:rPr>
              <a:t>Every country has laws designed to protect some wild animals and plants from overharvesting.</a:t>
            </a:r>
            <a:endParaRPr sz="3000" dirty="0">
              <a:solidFill>
                <a:schemeClr val="accent5">
                  <a:lumMod val="75000"/>
                </a:schemeClr>
              </a:solidFill>
              <a:ea typeface="Arial"/>
              <a:cs typeface="Arial"/>
              <a:sym typeface="Arial"/>
            </a:endParaRPr>
          </a:p>
        </p:txBody>
      </p:sp>
      <p:sp>
        <p:nvSpPr>
          <p:cNvPr id="327" name="Google Shape;327;p28"/>
          <p:cNvSpPr/>
          <p:nvPr/>
        </p:nvSpPr>
        <p:spPr>
          <a:xfrm>
            <a:off x="2739" y="-1"/>
            <a:ext cx="9141261" cy="887199"/>
          </a:xfrm>
          <a:prstGeom prst="rect">
            <a:avLst/>
          </a:prstGeom>
          <a:solidFill>
            <a:srgbClr val="1E5492"/>
          </a:solidFill>
          <a:ln w="19050" cap="flat" cmpd="sng">
            <a:solidFill>
              <a:srgbClr val="1E549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Arial"/>
                <a:ea typeface="Arial"/>
                <a:cs typeface="Arial"/>
                <a:sym typeface="Arial"/>
              </a:rPr>
              <a:t> </a:t>
            </a:r>
            <a:endParaRPr/>
          </a:p>
        </p:txBody>
      </p:sp>
      <p:cxnSp>
        <p:nvCxnSpPr>
          <p:cNvPr id="328" name="Google Shape;328;p28"/>
          <p:cNvCxnSpPr/>
          <p:nvPr/>
        </p:nvCxnSpPr>
        <p:spPr>
          <a:xfrm>
            <a:off x="241533" y="701407"/>
            <a:ext cx="8256272" cy="0"/>
          </a:xfrm>
          <a:prstGeom prst="straightConnector1">
            <a:avLst/>
          </a:prstGeom>
          <a:noFill/>
          <a:ln w="12700" cap="flat" cmpd="sng">
            <a:solidFill>
              <a:srgbClr val="FFFFFF"/>
            </a:solidFill>
            <a:prstDash val="solid"/>
            <a:round/>
            <a:headEnd type="none" w="sm" len="sm"/>
            <a:tailEnd type="none" w="sm" len="sm"/>
          </a:ln>
        </p:spPr>
      </p:cxnSp>
      <p:sp>
        <p:nvSpPr>
          <p:cNvPr id="329" name="Google Shape;329;p28"/>
          <p:cNvSpPr txBox="1"/>
          <p:nvPr/>
        </p:nvSpPr>
        <p:spPr>
          <a:xfrm>
            <a:off x="241533" y="116632"/>
            <a:ext cx="7210787"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a:solidFill>
                  <a:srgbClr val="FFFFFF"/>
                </a:solidFill>
                <a:ea typeface="Arial"/>
                <a:cs typeface="Arial"/>
                <a:sym typeface="Arial"/>
              </a:rPr>
              <a:t>National laws</a:t>
            </a:r>
            <a:endParaRPr/>
          </a:p>
        </p:txBody>
      </p:sp>
      <p:pic>
        <p:nvPicPr>
          <p:cNvPr id="330" name="Google Shape;330;p28" descr="File:Giant Panda 2.JPG - Wikipedia, the free encyclopedia"/>
          <p:cNvPicPr preferRelativeResize="0"/>
          <p:nvPr/>
        </p:nvPicPr>
        <p:blipFill rotWithShape="1">
          <a:blip r:embed="rId3">
            <a:alphaModFix/>
          </a:blip>
          <a:srcRect l="25060" t="624" r="4864" b="-624"/>
          <a:stretch/>
        </p:blipFill>
        <p:spPr>
          <a:xfrm>
            <a:off x="5868144" y="2514104"/>
            <a:ext cx="3203848" cy="3048000"/>
          </a:xfrm>
          <a:prstGeom prst="rect">
            <a:avLst/>
          </a:prstGeom>
          <a:noFill/>
          <a:ln w="57150" cap="flat" cmpd="sng">
            <a:solidFill>
              <a:srgbClr val="FFFFFF"/>
            </a:solidFill>
            <a:prstDash val="solid"/>
            <a:round/>
            <a:headEnd type="none" w="sm" len="sm"/>
            <a:tailEnd type="none" w="sm" len="sm"/>
          </a:ln>
        </p:spPr>
      </p:pic>
      <p:pic>
        <p:nvPicPr>
          <p:cNvPr id="331" name="Google Shape;331;p28" descr="File:African Bush Elephant.jpg - Wikipedia, the free encyclopedia"/>
          <p:cNvPicPr preferRelativeResize="0"/>
          <p:nvPr/>
        </p:nvPicPr>
        <p:blipFill rotWithShape="1">
          <a:blip r:embed="rId4">
            <a:alphaModFix/>
          </a:blip>
          <a:srcRect t="23754" b="9498"/>
          <a:stretch/>
        </p:blipFill>
        <p:spPr>
          <a:xfrm>
            <a:off x="2822600" y="2507915"/>
            <a:ext cx="3045544" cy="3049200"/>
          </a:xfrm>
          <a:prstGeom prst="rect">
            <a:avLst/>
          </a:prstGeom>
          <a:noFill/>
          <a:ln w="57150" cap="flat" cmpd="sng">
            <a:solidFill>
              <a:srgbClr val="FFFFFF"/>
            </a:solidFill>
            <a:prstDash val="solid"/>
            <a:round/>
            <a:headEnd type="none" w="sm" len="sm"/>
            <a:tailEnd type="none" w="sm" len="sm"/>
          </a:ln>
        </p:spPr>
      </p:pic>
      <p:pic>
        <p:nvPicPr>
          <p:cNvPr id="332" name="Google Shape;332;p28" descr="external image orange-baby-monkey-monkeys-2816930-408-352.jpg"/>
          <p:cNvPicPr preferRelativeResize="0"/>
          <p:nvPr/>
        </p:nvPicPr>
        <p:blipFill rotWithShape="1">
          <a:blip r:embed="rId5">
            <a:alphaModFix/>
          </a:blip>
          <a:srcRect l="21407"/>
          <a:stretch/>
        </p:blipFill>
        <p:spPr>
          <a:xfrm>
            <a:off x="66101" y="2507915"/>
            <a:ext cx="2777707" cy="3049200"/>
          </a:xfrm>
          <a:prstGeom prst="rect">
            <a:avLst/>
          </a:prstGeom>
          <a:noFill/>
          <a:ln w="57150" cap="flat" cmpd="sng">
            <a:solidFill>
              <a:srgbClr val="FFFFFF"/>
            </a:solidFill>
            <a:prstDash val="solid"/>
            <a:round/>
            <a:headEnd type="none" w="sm" len="sm"/>
            <a:tailEnd type="none" w="sm" len="sm"/>
          </a:ln>
        </p:spPr>
      </p:pic>
      <p:sp>
        <p:nvSpPr>
          <p:cNvPr id="333" name="Google Shape;333;p28"/>
          <p:cNvSpPr txBox="1"/>
          <p:nvPr/>
        </p:nvSpPr>
        <p:spPr>
          <a:xfrm>
            <a:off x="7008359" y="5499735"/>
            <a:ext cx="2148914" cy="2154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800">
                <a:solidFill>
                  <a:srgbClr val="000000"/>
                </a:solidFill>
                <a:latin typeface="Arial"/>
                <a:ea typeface="Arial"/>
                <a:cs typeface="Arial"/>
                <a:sym typeface="Arial"/>
              </a:rPr>
              <a:t>© Wikipedia/SheilaLau</a:t>
            </a:r>
            <a:endParaRPr sz="800">
              <a:solidFill>
                <a:srgbClr val="000000"/>
              </a:solidFill>
              <a:latin typeface="Arial"/>
              <a:ea typeface="Arial"/>
              <a:cs typeface="Arial"/>
              <a:sym typeface="Arial"/>
            </a:endParaRPr>
          </a:p>
        </p:txBody>
      </p:sp>
      <p:sp>
        <p:nvSpPr>
          <p:cNvPr id="334" name="Google Shape;334;p28"/>
          <p:cNvSpPr txBox="1"/>
          <p:nvPr/>
        </p:nvSpPr>
        <p:spPr>
          <a:xfrm>
            <a:off x="2890025" y="5524105"/>
            <a:ext cx="2978119" cy="33855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800">
                <a:solidFill>
                  <a:srgbClr val="FFFFFF"/>
                </a:solidFill>
                <a:latin typeface="Arial"/>
                <a:ea typeface="Arial"/>
                <a:cs typeface="Arial"/>
                <a:sym typeface="Arial"/>
              </a:rPr>
              <a:t>© </a:t>
            </a:r>
            <a:r>
              <a:rPr lang="en-US" sz="800">
                <a:solidFill>
                  <a:srgbClr val="000000"/>
                </a:solidFill>
                <a:latin typeface="Arial"/>
                <a:ea typeface="Arial"/>
                <a:cs typeface="Arial"/>
                <a:sym typeface="Arial"/>
              </a:rPr>
              <a:t>Photograph by Muhammad Mahdi Karim, distributed under a GNU Free Documentation License, Version 1.2</a:t>
            </a:r>
            <a:endParaRPr sz="800">
              <a:solidFill>
                <a:srgbClr val="FFFFFF"/>
              </a:solidFill>
              <a:latin typeface="Arial"/>
              <a:ea typeface="Arial"/>
              <a:cs typeface="Arial"/>
              <a:sym typeface="Arial"/>
            </a:endParaRPr>
          </a:p>
        </p:txBody>
      </p:sp>
      <p:sp>
        <p:nvSpPr>
          <p:cNvPr id="335" name="Google Shape;335;p28"/>
          <p:cNvSpPr txBox="1"/>
          <p:nvPr/>
        </p:nvSpPr>
        <p:spPr>
          <a:xfrm>
            <a:off x="19884" y="5524105"/>
            <a:ext cx="2751915" cy="461665"/>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800">
                <a:solidFill>
                  <a:srgbClr val="000000"/>
                </a:solidFill>
                <a:latin typeface="Arial"/>
                <a:ea typeface="Arial"/>
                <a:cs typeface="Arial"/>
                <a:sym typeface="Arial"/>
              </a:rPr>
              <a:t>© Photograph by Rob from Cambridge, MA, distributed under a CC-BY-2.0 license</a:t>
            </a:r>
            <a:endParaRPr/>
          </a:p>
          <a:p>
            <a:pPr marL="0" marR="0" lvl="0" indent="0" algn="r" rtl="0">
              <a:spcBef>
                <a:spcPts val="0"/>
              </a:spcBef>
              <a:spcAft>
                <a:spcPts val="0"/>
              </a:spcAft>
              <a:buNone/>
            </a:pPr>
            <a:endParaRPr sz="800">
              <a:solidFill>
                <a:srgbClr val="000000"/>
              </a:solidFill>
              <a:latin typeface="Arial"/>
              <a:ea typeface="Arial"/>
              <a:cs typeface="Arial"/>
              <a:sym typeface="Arial"/>
            </a:endParaRPr>
          </a:p>
        </p:txBody>
      </p:sp>
    </p:spTree>
    <p:extLst>
      <p:ext uri="{BB962C8B-B14F-4D97-AF65-F5344CB8AC3E}">
        <p14:creationId xmlns:p14="http://schemas.microsoft.com/office/powerpoint/2010/main" val="16584703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29"/>
          <p:cNvSpPr/>
          <p:nvPr/>
        </p:nvSpPr>
        <p:spPr>
          <a:xfrm>
            <a:off x="5193" y="900100"/>
            <a:ext cx="9144000" cy="50578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ea typeface="Arial"/>
              <a:cs typeface="Arial"/>
              <a:sym typeface="Arial"/>
            </a:endParaRPr>
          </a:p>
        </p:txBody>
      </p:sp>
      <p:sp>
        <p:nvSpPr>
          <p:cNvPr id="342" name="Google Shape;342;p29"/>
          <p:cNvSpPr txBox="1"/>
          <p:nvPr/>
        </p:nvSpPr>
        <p:spPr>
          <a:xfrm>
            <a:off x="462424" y="1093586"/>
            <a:ext cx="3960440" cy="76944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400" b="1" dirty="0">
                <a:solidFill>
                  <a:schemeClr val="accent1">
                    <a:lumMod val="75000"/>
                  </a:schemeClr>
                </a:solidFill>
                <a:ea typeface="Arial"/>
                <a:cs typeface="Arial"/>
                <a:sym typeface="Arial"/>
              </a:rPr>
              <a:t>CITES</a:t>
            </a:r>
            <a:endParaRPr dirty="0">
              <a:solidFill>
                <a:schemeClr val="accent1">
                  <a:lumMod val="75000"/>
                </a:schemeClr>
              </a:solidFill>
            </a:endParaRPr>
          </a:p>
        </p:txBody>
      </p:sp>
      <p:sp>
        <p:nvSpPr>
          <p:cNvPr id="343" name="Google Shape;343;p29"/>
          <p:cNvSpPr txBox="1"/>
          <p:nvPr/>
        </p:nvSpPr>
        <p:spPr>
          <a:xfrm>
            <a:off x="462424" y="1885847"/>
            <a:ext cx="6468092" cy="83099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a:solidFill>
                  <a:srgbClr val="002F6C"/>
                </a:solidFill>
                <a:ea typeface="Arial"/>
                <a:cs typeface="Arial"/>
                <a:sym typeface="Arial"/>
              </a:rPr>
              <a:t>The Convention on International Trade in Endangered Species of Wild Fauna and Flora</a:t>
            </a:r>
            <a:endParaRPr/>
          </a:p>
        </p:txBody>
      </p:sp>
      <p:cxnSp>
        <p:nvCxnSpPr>
          <p:cNvPr id="344" name="Google Shape;344;p29"/>
          <p:cNvCxnSpPr/>
          <p:nvPr/>
        </p:nvCxnSpPr>
        <p:spPr>
          <a:xfrm>
            <a:off x="462424" y="2844598"/>
            <a:ext cx="7632848" cy="0"/>
          </a:xfrm>
          <a:prstGeom prst="straightConnector1">
            <a:avLst/>
          </a:prstGeom>
          <a:noFill/>
          <a:ln w="12700" cap="flat" cmpd="sng">
            <a:solidFill>
              <a:srgbClr val="002F6C"/>
            </a:solidFill>
            <a:prstDash val="solid"/>
            <a:round/>
            <a:headEnd type="none" w="sm" len="sm"/>
            <a:tailEnd type="none" w="sm" len="sm"/>
          </a:ln>
        </p:spPr>
      </p:cxnSp>
      <p:pic>
        <p:nvPicPr>
          <p:cNvPr id="345" name="Google Shape;345;p29"/>
          <p:cNvPicPr preferRelativeResize="0"/>
          <p:nvPr/>
        </p:nvPicPr>
        <p:blipFill rotWithShape="1">
          <a:blip r:embed="rId3">
            <a:alphaModFix/>
          </a:blip>
          <a:srcRect/>
          <a:stretch/>
        </p:blipFill>
        <p:spPr>
          <a:xfrm>
            <a:off x="6105891" y="4114949"/>
            <a:ext cx="2692858" cy="1541982"/>
          </a:xfrm>
          <a:prstGeom prst="rect">
            <a:avLst/>
          </a:prstGeom>
          <a:noFill/>
          <a:ln>
            <a:noFill/>
          </a:ln>
        </p:spPr>
      </p:pic>
      <p:sp>
        <p:nvSpPr>
          <p:cNvPr id="346" name="Google Shape;346;p29"/>
          <p:cNvSpPr txBox="1"/>
          <p:nvPr/>
        </p:nvSpPr>
        <p:spPr>
          <a:xfrm>
            <a:off x="462424" y="4513433"/>
            <a:ext cx="5297074" cy="4616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dirty="0">
                <a:solidFill>
                  <a:srgbClr val="002F6C"/>
                </a:solidFill>
                <a:ea typeface="Arial"/>
                <a:cs typeface="Arial"/>
                <a:sym typeface="Arial"/>
              </a:rPr>
              <a:t>The convention has been signed by more than 180 countries.</a:t>
            </a:r>
            <a:endParaRPr dirty="0"/>
          </a:p>
        </p:txBody>
      </p:sp>
      <p:sp>
        <p:nvSpPr>
          <p:cNvPr id="347" name="Google Shape;347;p29"/>
          <p:cNvSpPr/>
          <p:nvPr/>
        </p:nvSpPr>
        <p:spPr>
          <a:xfrm>
            <a:off x="2739" y="-1"/>
            <a:ext cx="9141261" cy="887199"/>
          </a:xfrm>
          <a:prstGeom prst="rect">
            <a:avLst/>
          </a:prstGeom>
          <a:solidFill>
            <a:srgbClr val="1E5492"/>
          </a:solidFill>
          <a:ln w="19050" cap="flat" cmpd="sng">
            <a:solidFill>
              <a:srgbClr val="1E549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ea typeface="Arial"/>
                <a:cs typeface="Arial"/>
                <a:sym typeface="Arial"/>
              </a:rPr>
              <a:t> </a:t>
            </a:r>
            <a:endParaRPr/>
          </a:p>
        </p:txBody>
      </p:sp>
      <p:cxnSp>
        <p:nvCxnSpPr>
          <p:cNvPr id="348" name="Google Shape;348;p29"/>
          <p:cNvCxnSpPr/>
          <p:nvPr/>
        </p:nvCxnSpPr>
        <p:spPr>
          <a:xfrm>
            <a:off x="241533" y="701407"/>
            <a:ext cx="8256272" cy="0"/>
          </a:xfrm>
          <a:prstGeom prst="straightConnector1">
            <a:avLst/>
          </a:prstGeom>
          <a:noFill/>
          <a:ln w="12700" cap="flat" cmpd="sng">
            <a:solidFill>
              <a:srgbClr val="FFFFFF"/>
            </a:solidFill>
            <a:prstDash val="solid"/>
            <a:round/>
            <a:headEnd type="none" w="sm" len="sm"/>
            <a:tailEnd type="none" w="sm" len="sm"/>
          </a:ln>
        </p:spPr>
      </p:cxnSp>
      <p:sp>
        <p:nvSpPr>
          <p:cNvPr id="349" name="Google Shape;349;p29"/>
          <p:cNvSpPr txBox="1"/>
          <p:nvPr/>
        </p:nvSpPr>
        <p:spPr>
          <a:xfrm>
            <a:off x="241533" y="116632"/>
            <a:ext cx="7210787"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a:solidFill>
                  <a:srgbClr val="FFFFFF"/>
                </a:solidFill>
                <a:ea typeface="Arial"/>
                <a:cs typeface="Arial"/>
                <a:sym typeface="Arial"/>
              </a:rPr>
              <a:t>International regulation</a:t>
            </a:r>
            <a:endParaRPr/>
          </a:p>
        </p:txBody>
      </p:sp>
      <p:sp>
        <p:nvSpPr>
          <p:cNvPr id="350" name="Google Shape;350;p29"/>
          <p:cNvSpPr txBox="1"/>
          <p:nvPr/>
        </p:nvSpPr>
        <p:spPr>
          <a:xfrm>
            <a:off x="462424" y="3283952"/>
            <a:ext cx="7920880" cy="83099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a:solidFill>
                  <a:srgbClr val="002F6C"/>
                </a:solidFill>
                <a:ea typeface="Arial"/>
                <a:cs typeface="Arial"/>
                <a:sym typeface="Arial"/>
              </a:rPr>
              <a:t>Aims to ensure that international trade does not threaten the survival of wild animals and plants.</a:t>
            </a:r>
            <a:endParaRPr/>
          </a:p>
        </p:txBody>
      </p:sp>
    </p:spTree>
    <p:extLst>
      <p:ext uri="{BB962C8B-B14F-4D97-AF65-F5344CB8AC3E}">
        <p14:creationId xmlns:p14="http://schemas.microsoft.com/office/powerpoint/2010/main" val="4279414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pic>
        <p:nvPicPr>
          <p:cNvPr id="356" name="Google Shape;356;p30" descr="903"/>
          <p:cNvPicPr preferRelativeResize="0"/>
          <p:nvPr/>
        </p:nvPicPr>
        <p:blipFill rotWithShape="1">
          <a:blip r:embed="rId3">
            <a:alphaModFix/>
          </a:blip>
          <a:srcRect l="-13" t="20306" r="-334" b="21338"/>
          <a:stretch/>
        </p:blipFill>
        <p:spPr>
          <a:xfrm>
            <a:off x="-425" y="1484784"/>
            <a:ext cx="3370711" cy="2936403"/>
          </a:xfrm>
          <a:prstGeom prst="rect">
            <a:avLst/>
          </a:prstGeom>
          <a:noFill/>
          <a:ln>
            <a:noFill/>
          </a:ln>
        </p:spPr>
      </p:pic>
      <p:pic>
        <p:nvPicPr>
          <p:cNvPr id="357" name="Google Shape;357;p30"/>
          <p:cNvPicPr preferRelativeResize="0"/>
          <p:nvPr/>
        </p:nvPicPr>
        <p:blipFill rotWithShape="1">
          <a:blip r:embed="rId4">
            <a:alphaModFix/>
          </a:blip>
          <a:srcRect l="-1244" t="3432" r="1243" b="35080"/>
          <a:stretch/>
        </p:blipFill>
        <p:spPr>
          <a:xfrm>
            <a:off x="3370710" y="1513360"/>
            <a:ext cx="2848692" cy="2937263"/>
          </a:xfrm>
          <a:prstGeom prst="rect">
            <a:avLst/>
          </a:prstGeom>
          <a:noFill/>
          <a:ln>
            <a:noFill/>
          </a:ln>
        </p:spPr>
      </p:pic>
      <p:pic>
        <p:nvPicPr>
          <p:cNvPr id="358" name="Google Shape;358;p30" descr="Iena Striata.JPG"/>
          <p:cNvPicPr preferRelativeResize="0"/>
          <p:nvPr/>
        </p:nvPicPr>
        <p:blipFill rotWithShape="1">
          <a:blip r:embed="rId5">
            <a:alphaModFix/>
          </a:blip>
          <a:srcRect l="1094" t="2870" r="-1093" b="37543"/>
          <a:stretch/>
        </p:blipFill>
        <p:spPr>
          <a:xfrm>
            <a:off x="6210885" y="1497242"/>
            <a:ext cx="2951866" cy="2916270"/>
          </a:xfrm>
          <a:prstGeom prst="rect">
            <a:avLst/>
          </a:prstGeom>
          <a:noFill/>
          <a:ln>
            <a:noFill/>
          </a:ln>
        </p:spPr>
      </p:pic>
      <p:sp>
        <p:nvSpPr>
          <p:cNvPr id="359" name="Google Shape;359;p30"/>
          <p:cNvSpPr/>
          <p:nvPr/>
        </p:nvSpPr>
        <p:spPr>
          <a:xfrm>
            <a:off x="2740" y="-1"/>
            <a:ext cx="9124140" cy="887199"/>
          </a:xfrm>
          <a:prstGeom prst="rect">
            <a:avLst/>
          </a:prstGeom>
          <a:solidFill>
            <a:srgbClr val="1E5492"/>
          </a:solidFill>
          <a:ln w="19050" cap="flat" cmpd="sng">
            <a:solidFill>
              <a:srgbClr val="1E549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ea typeface="Arial"/>
                <a:cs typeface="Arial"/>
                <a:sym typeface="Arial"/>
              </a:rPr>
              <a:t> </a:t>
            </a:r>
            <a:endParaRPr/>
          </a:p>
        </p:txBody>
      </p:sp>
      <p:sp>
        <p:nvSpPr>
          <p:cNvPr id="360" name="Google Shape;360;p30"/>
          <p:cNvSpPr txBox="1"/>
          <p:nvPr/>
        </p:nvSpPr>
        <p:spPr>
          <a:xfrm>
            <a:off x="251520" y="107921"/>
            <a:ext cx="8328280"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a:solidFill>
                  <a:srgbClr val="FFFFFF"/>
                </a:solidFill>
                <a:ea typeface="Arial"/>
                <a:cs typeface="Arial"/>
                <a:sym typeface="Arial"/>
              </a:rPr>
              <a:t>CITES - </a:t>
            </a:r>
            <a:r>
              <a:rPr lang="en-US" sz="2800">
                <a:solidFill>
                  <a:srgbClr val="FFFFFF"/>
                </a:solidFill>
                <a:ea typeface="Arial"/>
                <a:cs typeface="Arial"/>
                <a:sym typeface="Arial"/>
              </a:rPr>
              <a:t>35,000 species of plants and animals</a:t>
            </a:r>
            <a:endParaRPr/>
          </a:p>
        </p:txBody>
      </p:sp>
      <p:cxnSp>
        <p:nvCxnSpPr>
          <p:cNvPr id="361" name="Google Shape;361;p30"/>
          <p:cNvCxnSpPr/>
          <p:nvPr/>
        </p:nvCxnSpPr>
        <p:spPr>
          <a:xfrm>
            <a:off x="323528" y="692696"/>
            <a:ext cx="8256272" cy="0"/>
          </a:xfrm>
          <a:prstGeom prst="straightConnector1">
            <a:avLst/>
          </a:prstGeom>
          <a:noFill/>
          <a:ln w="12700" cap="flat" cmpd="sng">
            <a:solidFill>
              <a:srgbClr val="FFFFFF"/>
            </a:solidFill>
            <a:prstDash val="solid"/>
            <a:round/>
            <a:headEnd type="none" w="sm" len="sm"/>
            <a:tailEnd type="none" w="sm" len="sm"/>
          </a:ln>
        </p:spPr>
      </p:cxnSp>
      <p:sp>
        <p:nvSpPr>
          <p:cNvPr id="367" name="Google Shape;367;p30"/>
          <p:cNvSpPr/>
          <p:nvPr/>
        </p:nvSpPr>
        <p:spPr>
          <a:xfrm>
            <a:off x="61" y="1512111"/>
            <a:ext cx="3370286" cy="2939289"/>
          </a:xfrm>
          <a:prstGeom prst="rect">
            <a:avLst/>
          </a:prstGeom>
          <a:noFill/>
          <a:ln w="5715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68" name="Google Shape;368;p30"/>
          <p:cNvSpPr/>
          <p:nvPr/>
        </p:nvSpPr>
        <p:spPr>
          <a:xfrm>
            <a:off x="3380163" y="1512111"/>
            <a:ext cx="2811606" cy="2939289"/>
          </a:xfrm>
          <a:prstGeom prst="rect">
            <a:avLst/>
          </a:prstGeom>
          <a:noFill/>
          <a:ln w="5715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69" name="Google Shape;369;p30"/>
          <p:cNvSpPr/>
          <p:nvPr/>
        </p:nvSpPr>
        <p:spPr>
          <a:xfrm>
            <a:off x="6192193" y="1515017"/>
            <a:ext cx="2934747" cy="2922095"/>
          </a:xfrm>
          <a:prstGeom prst="rect">
            <a:avLst/>
          </a:prstGeom>
          <a:noFill/>
          <a:ln w="5715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70" name="Google Shape;370;p30"/>
          <p:cNvSpPr/>
          <p:nvPr/>
        </p:nvSpPr>
        <p:spPr>
          <a:xfrm>
            <a:off x="35471" y="4465662"/>
            <a:ext cx="2816207" cy="707886"/>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000">
                <a:solidFill>
                  <a:srgbClr val="002F6C"/>
                </a:solidFill>
                <a:ea typeface="Arial"/>
                <a:cs typeface="Arial"/>
                <a:sym typeface="Arial"/>
              </a:rPr>
              <a:t>At risk of extinction from international trade</a:t>
            </a:r>
            <a:endParaRPr sz="2000">
              <a:solidFill>
                <a:schemeClr val="lt1"/>
              </a:solidFill>
              <a:ea typeface="Arial"/>
              <a:cs typeface="Arial"/>
              <a:sym typeface="Arial"/>
            </a:endParaRPr>
          </a:p>
        </p:txBody>
      </p:sp>
      <p:sp>
        <p:nvSpPr>
          <p:cNvPr id="371" name="Google Shape;371;p30"/>
          <p:cNvSpPr/>
          <p:nvPr/>
        </p:nvSpPr>
        <p:spPr>
          <a:xfrm>
            <a:off x="3387666" y="4492018"/>
            <a:ext cx="2849115" cy="1323439"/>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000">
                <a:solidFill>
                  <a:srgbClr val="002F6C"/>
                </a:solidFill>
                <a:ea typeface="Arial"/>
                <a:cs typeface="Arial"/>
                <a:sym typeface="Arial"/>
              </a:rPr>
              <a:t>May become threatened with extinction if trade is not controlled  </a:t>
            </a:r>
            <a:endParaRPr sz="2000">
              <a:solidFill>
                <a:schemeClr val="lt1"/>
              </a:solidFill>
              <a:ea typeface="Arial"/>
              <a:cs typeface="Arial"/>
              <a:sym typeface="Arial"/>
            </a:endParaRPr>
          </a:p>
        </p:txBody>
      </p:sp>
      <p:sp>
        <p:nvSpPr>
          <p:cNvPr id="372" name="Google Shape;372;p30"/>
          <p:cNvSpPr/>
          <p:nvPr/>
        </p:nvSpPr>
        <p:spPr>
          <a:xfrm>
            <a:off x="6335385" y="4527631"/>
            <a:ext cx="2821161" cy="1323439"/>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000">
                <a:solidFill>
                  <a:srgbClr val="002F6C"/>
                </a:solidFill>
                <a:ea typeface="Arial"/>
                <a:cs typeface="Arial"/>
                <a:sym typeface="Arial"/>
              </a:rPr>
              <a:t>Protected in one country which asked others to help control the trade</a:t>
            </a:r>
            <a:endParaRPr sz="2000">
              <a:solidFill>
                <a:schemeClr val="lt1"/>
              </a:solidFill>
              <a:ea typeface="Arial"/>
              <a:cs typeface="Arial"/>
              <a:sym typeface="Arial"/>
            </a:endParaRPr>
          </a:p>
        </p:txBody>
      </p:sp>
      <p:sp>
        <p:nvSpPr>
          <p:cNvPr id="373" name="Google Shape;373;p30"/>
          <p:cNvSpPr txBox="1"/>
          <p:nvPr/>
        </p:nvSpPr>
        <p:spPr>
          <a:xfrm>
            <a:off x="755576" y="6093296"/>
            <a:ext cx="9405388"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a:solidFill>
                  <a:srgbClr val="FFFFFF"/>
                </a:solidFill>
                <a:latin typeface="Arial"/>
                <a:ea typeface="Arial"/>
                <a:cs typeface="Arial"/>
                <a:sym typeface="Arial"/>
              </a:rPr>
              <a:t>Refer to your national CITES Management Authority if you need more information</a:t>
            </a:r>
            <a:endParaRPr/>
          </a:p>
        </p:txBody>
      </p:sp>
      <p:sp>
        <p:nvSpPr>
          <p:cNvPr id="374" name="Google Shape;374;p30"/>
          <p:cNvSpPr txBox="1"/>
          <p:nvPr/>
        </p:nvSpPr>
        <p:spPr>
          <a:xfrm>
            <a:off x="69185" y="1507757"/>
            <a:ext cx="787973" cy="21544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800">
                <a:solidFill>
                  <a:schemeClr val="bg1"/>
                </a:solidFill>
                <a:ea typeface="Arial"/>
                <a:cs typeface="Arial"/>
                <a:sym typeface="Arial"/>
              </a:rPr>
              <a:t>© TRAFFIC</a:t>
            </a:r>
            <a:endParaRPr>
              <a:solidFill>
                <a:schemeClr val="bg1"/>
              </a:solidFill>
            </a:endParaRPr>
          </a:p>
        </p:txBody>
      </p:sp>
      <p:sp>
        <p:nvSpPr>
          <p:cNvPr id="375" name="Google Shape;375;p30"/>
          <p:cNvSpPr txBox="1"/>
          <p:nvPr/>
        </p:nvSpPr>
        <p:spPr>
          <a:xfrm>
            <a:off x="6278937" y="4068361"/>
            <a:ext cx="2785999"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800">
                <a:solidFill>
                  <a:srgbClr val="FFFFFF"/>
                </a:solidFill>
                <a:latin typeface="Arial"/>
                <a:ea typeface="Arial"/>
                <a:cs typeface="Arial"/>
                <a:sym typeface="Arial"/>
              </a:rPr>
              <a:t>© </a:t>
            </a:r>
            <a:r>
              <a:rPr lang="en-US" sz="800">
                <a:solidFill>
                  <a:srgbClr val="FFFFFF"/>
                </a:solidFill>
                <a:latin typeface="Verdana"/>
                <a:ea typeface="Verdana"/>
                <a:cs typeface="Verdana"/>
                <a:sym typeface="Verdana"/>
              </a:rPr>
              <a:t>Photograph by Nirmal Dulal, under the CC-SA 3.0 Unported License</a:t>
            </a:r>
            <a:endParaRPr sz="800">
              <a:solidFill>
                <a:srgbClr val="FFFFFF"/>
              </a:solidFill>
              <a:latin typeface="Times New Roman"/>
              <a:ea typeface="Times New Roman"/>
              <a:cs typeface="Times New Roman"/>
              <a:sym typeface="Times New Roman"/>
            </a:endParaRPr>
          </a:p>
          <a:p>
            <a:pPr marL="0" marR="0" lvl="0" indent="0" algn="l" rtl="0">
              <a:spcBef>
                <a:spcPts val="0"/>
              </a:spcBef>
              <a:spcAft>
                <a:spcPts val="0"/>
              </a:spcAft>
              <a:buNone/>
            </a:pPr>
            <a:r>
              <a:rPr lang="en-US" sz="800">
                <a:solidFill>
                  <a:srgbClr val="FFFFFF"/>
                </a:solidFill>
                <a:latin typeface="Verdana"/>
                <a:ea typeface="Verdana"/>
                <a:cs typeface="Verdana"/>
                <a:sym typeface="Verdana"/>
              </a:rPr>
              <a:t> </a:t>
            </a:r>
            <a:endParaRPr sz="800">
              <a:solidFill>
                <a:srgbClr val="FFFFFF"/>
              </a:solidFill>
              <a:latin typeface="Times New Roman"/>
              <a:ea typeface="Times New Roman"/>
              <a:cs typeface="Times New Roman"/>
              <a:sym typeface="Times New Roman"/>
            </a:endParaRPr>
          </a:p>
          <a:p>
            <a:pPr marL="0" marR="0" lvl="0" indent="0" algn="r" rtl="0">
              <a:spcBef>
                <a:spcPts val="0"/>
              </a:spcBef>
              <a:spcAft>
                <a:spcPts val="0"/>
              </a:spcAft>
              <a:buNone/>
            </a:pPr>
            <a:endParaRPr sz="800">
              <a:solidFill>
                <a:srgbClr val="FFFFFF"/>
              </a:solidFill>
              <a:latin typeface="Arial"/>
              <a:ea typeface="Arial"/>
              <a:cs typeface="Arial"/>
              <a:sym typeface="Arial"/>
            </a:endParaRPr>
          </a:p>
        </p:txBody>
      </p:sp>
      <p:sp>
        <p:nvSpPr>
          <p:cNvPr id="376" name="Google Shape;376;p30"/>
          <p:cNvSpPr txBox="1"/>
          <p:nvPr/>
        </p:nvSpPr>
        <p:spPr>
          <a:xfrm>
            <a:off x="3491736" y="1520277"/>
            <a:ext cx="2663910" cy="2154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800">
                <a:solidFill>
                  <a:srgbClr val="FFFFFF"/>
                </a:solidFill>
                <a:ea typeface="Arial"/>
                <a:cs typeface="Arial"/>
                <a:sym typeface="Arial"/>
              </a:rPr>
              <a:t>© TRAFFIC</a:t>
            </a:r>
            <a:endParaRPr/>
          </a:p>
        </p:txBody>
      </p:sp>
      <p:grpSp>
        <p:nvGrpSpPr>
          <p:cNvPr id="362" name="Google Shape;362;p30"/>
          <p:cNvGrpSpPr/>
          <p:nvPr/>
        </p:nvGrpSpPr>
        <p:grpSpPr>
          <a:xfrm>
            <a:off x="61" y="895273"/>
            <a:ext cx="9144000" cy="735358"/>
            <a:chOff x="61" y="1720519"/>
            <a:chExt cx="9144000" cy="735358"/>
          </a:xfrm>
        </p:grpSpPr>
        <p:sp>
          <p:nvSpPr>
            <p:cNvPr id="363" name="Google Shape;363;p30"/>
            <p:cNvSpPr/>
            <p:nvPr/>
          </p:nvSpPr>
          <p:spPr>
            <a:xfrm>
              <a:off x="61" y="1720519"/>
              <a:ext cx="9144000" cy="584775"/>
            </a:xfrm>
            <a:prstGeom prst="rect">
              <a:avLst/>
            </a:prstGeom>
            <a:solidFill>
              <a:srgbClr val="BA0C2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ea typeface="Arial"/>
                <a:cs typeface="Arial"/>
                <a:sym typeface="Arial"/>
              </a:endParaRPr>
            </a:p>
          </p:txBody>
        </p:sp>
        <p:sp>
          <p:nvSpPr>
            <p:cNvPr id="364" name="Google Shape;364;p30"/>
            <p:cNvSpPr txBox="1"/>
            <p:nvPr/>
          </p:nvSpPr>
          <p:spPr>
            <a:xfrm>
              <a:off x="3379314" y="1787137"/>
              <a:ext cx="2785610" cy="63094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000" b="1">
                  <a:solidFill>
                    <a:srgbClr val="FFFFFF"/>
                  </a:solidFill>
                  <a:ea typeface="Arial"/>
                  <a:cs typeface="Arial"/>
                  <a:sym typeface="Arial"/>
                </a:rPr>
                <a:t>Appendix II</a:t>
              </a:r>
              <a:endParaRPr sz="1500" b="1">
                <a:solidFill>
                  <a:srgbClr val="FFFFFF"/>
                </a:solidFill>
                <a:ea typeface="Arial"/>
                <a:cs typeface="Arial"/>
                <a:sym typeface="Arial"/>
              </a:endParaRPr>
            </a:p>
            <a:p>
              <a:pPr marL="0" marR="0" lvl="0" indent="0" algn="l" rtl="0">
                <a:spcBef>
                  <a:spcPts val="0"/>
                </a:spcBef>
                <a:spcAft>
                  <a:spcPts val="0"/>
                </a:spcAft>
                <a:buNone/>
              </a:pPr>
              <a:endParaRPr sz="1500" b="1">
                <a:solidFill>
                  <a:srgbClr val="FFFFFF"/>
                </a:solidFill>
                <a:ea typeface="Arial"/>
                <a:cs typeface="Arial"/>
                <a:sym typeface="Arial"/>
              </a:endParaRPr>
            </a:p>
          </p:txBody>
        </p:sp>
        <p:sp>
          <p:nvSpPr>
            <p:cNvPr id="365" name="Google Shape;365;p30"/>
            <p:cNvSpPr txBox="1"/>
            <p:nvPr/>
          </p:nvSpPr>
          <p:spPr>
            <a:xfrm>
              <a:off x="61" y="1824935"/>
              <a:ext cx="3369861" cy="63094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000" b="1">
                  <a:solidFill>
                    <a:srgbClr val="FFFFFF"/>
                  </a:solidFill>
                  <a:ea typeface="Arial"/>
                  <a:cs typeface="Arial"/>
                  <a:sym typeface="Arial"/>
                </a:rPr>
                <a:t>Appendix I</a:t>
              </a:r>
              <a:endParaRPr sz="1500" b="1">
                <a:solidFill>
                  <a:srgbClr val="FFFFFF"/>
                </a:solidFill>
                <a:ea typeface="Arial"/>
                <a:cs typeface="Arial"/>
                <a:sym typeface="Arial"/>
              </a:endParaRPr>
            </a:p>
            <a:p>
              <a:pPr marL="0" marR="0" lvl="0" indent="0" algn="l" rtl="0">
                <a:spcBef>
                  <a:spcPts val="0"/>
                </a:spcBef>
                <a:spcAft>
                  <a:spcPts val="0"/>
                </a:spcAft>
                <a:buNone/>
              </a:pPr>
              <a:endParaRPr sz="1500" b="1">
                <a:solidFill>
                  <a:srgbClr val="FFFFFF"/>
                </a:solidFill>
                <a:ea typeface="Arial"/>
                <a:cs typeface="Arial"/>
                <a:sym typeface="Arial"/>
              </a:endParaRPr>
            </a:p>
          </p:txBody>
        </p:sp>
        <p:sp>
          <p:nvSpPr>
            <p:cNvPr id="366" name="Google Shape;366;p30"/>
            <p:cNvSpPr txBox="1"/>
            <p:nvPr/>
          </p:nvSpPr>
          <p:spPr>
            <a:xfrm>
              <a:off x="6228006" y="1824935"/>
              <a:ext cx="2898934" cy="63094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000" b="1">
                  <a:solidFill>
                    <a:srgbClr val="FFFFFF"/>
                  </a:solidFill>
                  <a:ea typeface="Arial"/>
                  <a:cs typeface="Arial"/>
                  <a:sym typeface="Arial"/>
                </a:rPr>
                <a:t>Appendix III</a:t>
              </a:r>
              <a:endParaRPr sz="1500" b="1">
                <a:solidFill>
                  <a:srgbClr val="FFFFFF"/>
                </a:solidFill>
                <a:ea typeface="Arial"/>
                <a:cs typeface="Arial"/>
                <a:sym typeface="Arial"/>
              </a:endParaRPr>
            </a:p>
            <a:p>
              <a:pPr marL="0" marR="0" lvl="0" indent="0" algn="ctr" rtl="0">
                <a:spcBef>
                  <a:spcPts val="0"/>
                </a:spcBef>
                <a:spcAft>
                  <a:spcPts val="0"/>
                </a:spcAft>
                <a:buNone/>
              </a:pPr>
              <a:endParaRPr sz="1500" b="1">
                <a:solidFill>
                  <a:srgbClr val="FFFFFF"/>
                </a:solidFill>
                <a:ea typeface="Arial"/>
                <a:cs typeface="Arial"/>
                <a:sym typeface="Arial"/>
              </a:endParaRPr>
            </a:p>
          </p:txBody>
        </p:sp>
      </p:grpSp>
    </p:spTree>
    <p:extLst>
      <p:ext uri="{BB962C8B-B14F-4D97-AF65-F5344CB8AC3E}">
        <p14:creationId xmlns:p14="http://schemas.microsoft.com/office/powerpoint/2010/main" val="14671066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2"/>
          <p:cNvSpPr txBox="1"/>
          <p:nvPr/>
        </p:nvSpPr>
        <p:spPr>
          <a:xfrm>
            <a:off x="670121" y="786587"/>
            <a:ext cx="5616624" cy="437042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8000" dirty="0">
                <a:solidFill>
                  <a:schemeClr val="accent1"/>
                </a:solidFill>
                <a:ea typeface="Arial"/>
                <a:cs typeface="Arial"/>
                <a:sym typeface="Arial"/>
              </a:rPr>
              <a:t>Wildlife</a:t>
            </a:r>
            <a:r>
              <a:rPr lang="en-US" sz="8000" dirty="0">
                <a:solidFill>
                  <a:srgbClr val="CC163F"/>
                </a:solidFill>
                <a:ea typeface="Arial"/>
                <a:cs typeface="Arial"/>
                <a:sym typeface="Arial"/>
              </a:rPr>
              <a:t> </a:t>
            </a:r>
            <a:endParaRPr dirty="0"/>
          </a:p>
          <a:p>
            <a:pPr marL="0" marR="0" lvl="0" indent="0" algn="l" rtl="0">
              <a:spcBef>
                <a:spcPts val="0"/>
              </a:spcBef>
              <a:spcAft>
                <a:spcPts val="0"/>
              </a:spcAft>
              <a:buNone/>
            </a:pPr>
            <a:r>
              <a:rPr lang="en-US" sz="7200" dirty="0">
                <a:solidFill>
                  <a:schemeClr val="accent5">
                    <a:lumMod val="50000"/>
                  </a:schemeClr>
                </a:solidFill>
                <a:ea typeface="Arial"/>
                <a:cs typeface="Arial"/>
                <a:sym typeface="Arial"/>
              </a:rPr>
              <a:t>Trafficking</a:t>
            </a:r>
            <a:r>
              <a:rPr lang="en-US" sz="7200" dirty="0">
                <a:solidFill>
                  <a:schemeClr val="accent5">
                    <a:lumMod val="75000"/>
                  </a:schemeClr>
                </a:solidFill>
                <a:ea typeface="Arial"/>
                <a:cs typeface="Arial"/>
                <a:sym typeface="Arial"/>
              </a:rPr>
              <a:t> </a:t>
            </a:r>
            <a:r>
              <a:rPr lang="en-US" sz="7200" dirty="0">
                <a:solidFill>
                  <a:srgbClr val="002F6C"/>
                </a:solidFill>
                <a:ea typeface="Arial"/>
                <a:cs typeface="Arial"/>
                <a:sym typeface="Arial"/>
              </a:rPr>
              <a:t>In the Aviation Industry</a:t>
            </a:r>
            <a:endParaRPr sz="1800" dirty="0">
              <a:solidFill>
                <a:srgbClr val="002F6C"/>
              </a:solidFill>
              <a:ea typeface="Arial"/>
              <a:cs typeface="Arial"/>
              <a:sym typeface="Arial"/>
            </a:endParaRPr>
          </a:p>
          <a:p>
            <a:pPr marL="0" marR="0" lvl="0" indent="0" algn="l" rtl="0">
              <a:spcBef>
                <a:spcPts val="0"/>
              </a:spcBef>
              <a:spcAft>
                <a:spcPts val="0"/>
              </a:spcAft>
              <a:buNone/>
            </a:pPr>
            <a:endParaRPr sz="1800" dirty="0">
              <a:solidFill>
                <a:srgbClr val="002F6C"/>
              </a:solidFill>
              <a:ea typeface="Arial"/>
              <a:cs typeface="Arial"/>
              <a:sym typeface="Arial"/>
            </a:endParaRPr>
          </a:p>
          <a:p>
            <a:pPr marL="0" marR="0" lvl="0" indent="0" algn="l" rtl="0">
              <a:spcBef>
                <a:spcPts val="0"/>
              </a:spcBef>
              <a:spcAft>
                <a:spcPts val="0"/>
              </a:spcAft>
              <a:buNone/>
            </a:pPr>
            <a:endParaRPr sz="1800" dirty="0">
              <a:solidFill>
                <a:srgbClr val="002F6C"/>
              </a:solidFill>
              <a:ea typeface="Arial"/>
              <a:cs typeface="Arial"/>
              <a:sym typeface="Arial"/>
            </a:endParaRPr>
          </a:p>
        </p:txBody>
      </p:sp>
      <p:cxnSp>
        <p:nvCxnSpPr>
          <p:cNvPr id="124" name="Google Shape;124;p12"/>
          <p:cNvCxnSpPr/>
          <p:nvPr/>
        </p:nvCxnSpPr>
        <p:spPr>
          <a:xfrm>
            <a:off x="8244408" y="1088740"/>
            <a:ext cx="0" cy="4680520"/>
          </a:xfrm>
          <a:prstGeom prst="straightConnector1">
            <a:avLst/>
          </a:prstGeom>
          <a:noFill/>
          <a:ln w="25400" cap="flat" cmpd="sng">
            <a:solidFill>
              <a:srgbClr val="052E65"/>
            </a:solidFill>
            <a:prstDash val="solid"/>
            <a:round/>
            <a:headEnd type="none" w="sm" len="sm"/>
            <a:tailEnd type="none" w="sm" len="sm"/>
          </a:ln>
        </p:spPr>
      </p:cxnSp>
    </p:spTree>
    <p:extLst>
      <p:ext uri="{BB962C8B-B14F-4D97-AF65-F5344CB8AC3E}">
        <p14:creationId xmlns:p14="http://schemas.microsoft.com/office/powerpoint/2010/main" val="10613822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20"/>
          <p:cNvSpPr/>
          <p:nvPr/>
        </p:nvSpPr>
        <p:spPr>
          <a:xfrm>
            <a:off x="2739" y="0"/>
            <a:ext cx="9141261" cy="891480"/>
          </a:xfrm>
          <a:prstGeom prst="rect">
            <a:avLst/>
          </a:prstGeom>
          <a:solidFill>
            <a:srgbClr val="1E5492"/>
          </a:solidFill>
          <a:ln w="19050" cap="flat" cmpd="sng">
            <a:solidFill>
              <a:srgbClr val="1E549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Arial"/>
                <a:ea typeface="Arial"/>
                <a:cs typeface="Arial"/>
                <a:sym typeface="Arial"/>
              </a:rPr>
              <a:t> </a:t>
            </a:r>
            <a:endParaRPr/>
          </a:p>
        </p:txBody>
      </p:sp>
      <p:sp>
        <p:nvSpPr>
          <p:cNvPr id="207" name="Google Shape;207;p20"/>
          <p:cNvSpPr txBox="1"/>
          <p:nvPr/>
        </p:nvSpPr>
        <p:spPr>
          <a:xfrm>
            <a:off x="204160" y="116632"/>
            <a:ext cx="8939840"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dirty="0">
                <a:solidFill>
                  <a:srgbClr val="FFFFFF"/>
                </a:solidFill>
                <a:ea typeface="Arial"/>
                <a:cs typeface="Arial"/>
                <a:sym typeface="Arial"/>
              </a:rPr>
              <a:t>Wildlife Trafficking is Global</a:t>
            </a:r>
            <a:endParaRPr dirty="0"/>
          </a:p>
        </p:txBody>
      </p:sp>
      <p:cxnSp>
        <p:nvCxnSpPr>
          <p:cNvPr id="208" name="Google Shape;208;p20"/>
          <p:cNvCxnSpPr/>
          <p:nvPr/>
        </p:nvCxnSpPr>
        <p:spPr>
          <a:xfrm>
            <a:off x="323528" y="692696"/>
            <a:ext cx="8256272" cy="0"/>
          </a:xfrm>
          <a:prstGeom prst="straightConnector1">
            <a:avLst/>
          </a:prstGeom>
          <a:noFill/>
          <a:ln w="12700" cap="flat" cmpd="sng">
            <a:solidFill>
              <a:srgbClr val="FFFFFF"/>
            </a:solidFill>
            <a:prstDash val="solid"/>
            <a:round/>
            <a:headEnd type="none" w="sm" len="sm"/>
            <a:tailEnd type="none" w="sm" len="sm"/>
          </a:ln>
        </p:spPr>
      </p:cxnSp>
      <p:pic>
        <p:nvPicPr>
          <p:cNvPr id="209" name="Google Shape;209;p20"/>
          <p:cNvPicPr preferRelativeResize="0"/>
          <p:nvPr/>
        </p:nvPicPr>
        <p:blipFill rotWithShape="1">
          <a:blip r:embed="rId3">
            <a:alphaModFix/>
          </a:blip>
          <a:srcRect l="17594" t="29043"/>
          <a:stretch/>
        </p:blipFill>
        <p:spPr>
          <a:xfrm>
            <a:off x="164502" y="701407"/>
            <a:ext cx="8817733" cy="5352547"/>
          </a:xfrm>
          <a:prstGeom prst="rect">
            <a:avLst/>
          </a:prstGeom>
          <a:noFill/>
          <a:ln>
            <a:noFill/>
          </a:ln>
        </p:spPr>
      </p:pic>
      <p:sp>
        <p:nvSpPr>
          <p:cNvPr id="2" name="TextBox 1"/>
          <p:cNvSpPr txBox="1"/>
          <p:nvPr/>
        </p:nvSpPr>
        <p:spPr>
          <a:xfrm>
            <a:off x="323528" y="4215856"/>
            <a:ext cx="2000474" cy="923330"/>
          </a:xfrm>
          <a:prstGeom prst="rect">
            <a:avLst/>
          </a:prstGeom>
          <a:noFill/>
        </p:spPr>
        <p:txBody>
          <a:bodyPr wrap="square" rtlCol="0">
            <a:spAutoFit/>
          </a:bodyPr>
          <a:lstStyle/>
          <a:p>
            <a:r>
              <a:rPr lang="en-US" dirty="0">
                <a:solidFill>
                  <a:schemeClr val="accent5">
                    <a:lumMod val="50000"/>
                  </a:schemeClr>
                </a:solidFill>
              </a:rPr>
              <a:t>Global Air Trafficking Hotspots</a:t>
            </a:r>
          </a:p>
        </p:txBody>
      </p:sp>
    </p:spTree>
    <p:extLst>
      <p:ext uri="{BB962C8B-B14F-4D97-AF65-F5344CB8AC3E}">
        <p14:creationId xmlns:p14="http://schemas.microsoft.com/office/powerpoint/2010/main" val="12728308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pic>
        <p:nvPicPr>
          <p:cNvPr id="431" name="Google Shape;431;p35"/>
          <p:cNvPicPr preferRelativeResize="0"/>
          <p:nvPr/>
        </p:nvPicPr>
        <p:blipFill rotWithShape="1">
          <a:blip r:embed="rId3">
            <a:alphaModFix/>
          </a:blip>
          <a:srcRect l="3925" t="33042" r="-11" b="30190"/>
          <a:stretch/>
        </p:blipFill>
        <p:spPr>
          <a:xfrm>
            <a:off x="2739" y="1482436"/>
            <a:ext cx="8902467" cy="2586487"/>
          </a:xfrm>
          <a:prstGeom prst="rect">
            <a:avLst/>
          </a:prstGeom>
          <a:noFill/>
          <a:ln>
            <a:noFill/>
          </a:ln>
        </p:spPr>
      </p:pic>
      <p:sp>
        <p:nvSpPr>
          <p:cNvPr id="432" name="Google Shape;432;p35"/>
          <p:cNvSpPr/>
          <p:nvPr/>
        </p:nvSpPr>
        <p:spPr>
          <a:xfrm>
            <a:off x="2739" y="-1"/>
            <a:ext cx="9141261" cy="887199"/>
          </a:xfrm>
          <a:prstGeom prst="rect">
            <a:avLst/>
          </a:prstGeom>
          <a:solidFill>
            <a:srgbClr val="1E5492"/>
          </a:solidFill>
          <a:ln w="19050" cap="flat" cmpd="sng">
            <a:solidFill>
              <a:srgbClr val="1E549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Arial"/>
                <a:ea typeface="Arial"/>
                <a:cs typeface="Arial"/>
                <a:sym typeface="Arial"/>
              </a:rPr>
              <a:t> </a:t>
            </a:r>
            <a:endParaRPr/>
          </a:p>
        </p:txBody>
      </p:sp>
      <p:cxnSp>
        <p:nvCxnSpPr>
          <p:cNvPr id="433" name="Google Shape;433;p35"/>
          <p:cNvCxnSpPr/>
          <p:nvPr/>
        </p:nvCxnSpPr>
        <p:spPr>
          <a:xfrm>
            <a:off x="241533" y="701407"/>
            <a:ext cx="8650947" cy="0"/>
          </a:xfrm>
          <a:prstGeom prst="straightConnector1">
            <a:avLst/>
          </a:prstGeom>
          <a:noFill/>
          <a:ln w="12700" cap="flat" cmpd="sng">
            <a:solidFill>
              <a:srgbClr val="FFFFFF"/>
            </a:solidFill>
            <a:prstDash val="solid"/>
            <a:round/>
            <a:headEnd type="none" w="sm" len="sm"/>
            <a:tailEnd type="none" w="sm" len="sm"/>
          </a:ln>
        </p:spPr>
      </p:cxnSp>
      <p:sp>
        <p:nvSpPr>
          <p:cNvPr id="434" name="Google Shape;434;p35"/>
          <p:cNvSpPr txBox="1"/>
          <p:nvPr/>
        </p:nvSpPr>
        <p:spPr>
          <a:xfrm>
            <a:off x="89128" y="105778"/>
            <a:ext cx="9262685"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dirty="0">
                <a:solidFill>
                  <a:srgbClr val="FFFFFF"/>
                </a:solidFill>
                <a:ea typeface="Arial"/>
                <a:cs typeface="Arial"/>
                <a:sym typeface="Arial"/>
              </a:rPr>
              <a:t>Source and </a:t>
            </a:r>
            <a:r>
              <a:rPr lang="en-US" sz="3200">
                <a:solidFill>
                  <a:srgbClr val="FFFFFF"/>
                </a:solidFill>
                <a:ea typeface="Arial"/>
                <a:cs typeface="Arial"/>
                <a:sym typeface="Arial"/>
              </a:rPr>
              <a:t>consumption can be </a:t>
            </a:r>
            <a:r>
              <a:rPr lang="en-US" sz="3200" dirty="0">
                <a:solidFill>
                  <a:srgbClr val="FFFFFF"/>
                </a:solidFill>
                <a:ea typeface="Arial"/>
                <a:cs typeface="Arial"/>
                <a:sym typeface="Arial"/>
              </a:rPr>
              <a:t>in different countries</a:t>
            </a:r>
            <a:endParaRPr dirty="0"/>
          </a:p>
        </p:txBody>
      </p:sp>
      <p:sp>
        <p:nvSpPr>
          <p:cNvPr id="435" name="Google Shape;435;p35"/>
          <p:cNvSpPr txBox="1"/>
          <p:nvPr/>
        </p:nvSpPr>
        <p:spPr>
          <a:xfrm>
            <a:off x="948831" y="4641922"/>
            <a:ext cx="1306131" cy="40011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000" dirty="0">
                <a:solidFill>
                  <a:srgbClr val="002F6C"/>
                </a:solidFill>
                <a:ea typeface="Arial"/>
                <a:cs typeface="Arial"/>
                <a:sym typeface="Arial"/>
              </a:rPr>
              <a:t>Source Country</a:t>
            </a:r>
            <a:endParaRPr dirty="0"/>
          </a:p>
        </p:txBody>
      </p:sp>
      <p:sp>
        <p:nvSpPr>
          <p:cNvPr id="436" name="Google Shape;436;p35"/>
          <p:cNvSpPr txBox="1"/>
          <p:nvPr/>
        </p:nvSpPr>
        <p:spPr>
          <a:xfrm>
            <a:off x="3973167" y="4641922"/>
            <a:ext cx="1306131" cy="40011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000" dirty="0">
                <a:solidFill>
                  <a:srgbClr val="002F6C"/>
                </a:solidFill>
                <a:ea typeface="Arial"/>
                <a:cs typeface="Arial"/>
                <a:sym typeface="Arial"/>
              </a:rPr>
              <a:t>Transit Country</a:t>
            </a:r>
            <a:endParaRPr dirty="0"/>
          </a:p>
        </p:txBody>
      </p:sp>
      <p:sp>
        <p:nvSpPr>
          <p:cNvPr id="437" name="Google Shape;437;p35"/>
          <p:cNvSpPr txBox="1"/>
          <p:nvPr/>
        </p:nvSpPr>
        <p:spPr>
          <a:xfrm>
            <a:off x="6349253" y="4641922"/>
            <a:ext cx="2195736"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dirty="0">
                <a:solidFill>
                  <a:srgbClr val="002F6C"/>
                </a:solidFill>
                <a:ea typeface="Arial"/>
                <a:cs typeface="Arial"/>
                <a:sym typeface="Arial"/>
              </a:rPr>
              <a:t>Consumption or Demand Country</a:t>
            </a:r>
            <a:endParaRPr dirty="0"/>
          </a:p>
        </p:txBody>
      </p:sp>
    </p:spTree>
    <p:extLst>
      <p:ext uri="{BB962C8B-B14F-4D97-AF65-F5344CB8AC3E}">
        <p14:creationId xmlns:p14="http://schemas.microsoft.com/office/powerpoint/2010/main" val="2272854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pic>
        <p:nvPicPr>
          <p:cNvPr id="66" name="Google Shape;66;p9"/>
          <p:cNvPicPr preferRelativeResize="0"/>
          <p:nvPr/>
        </p:nvPicPr>
        <p:blipFill rotWithShape="1">
          <a:blip r:embed="rId3">
            <a:alphaModFix/>
          </a:blip>
          <a:srcRect/>
          <a:stretch/>
        </p:blipFill>
        <p:spPr>
          <a:xfrm>
            <a:off x="0" y="1484784"/>
            <a:ext cx="9144000" cy="4926442"/>
          </a:xfrm>
          <a:prstGeom prst="rect">
            <a:avLst/>
          </a:prstGeom>
          <a:noFill/>
          <a:ln>
            <a:noFill/>
          </a:ln>
        </p:spPr>
      </p:pic>
      <p:sp>
        <p:nvSpPr>
          <p:cNvPr id="67" name="Google Shape;67;p9"/>
          <p:cNvSpPr/>
          <p:nvPr/>
        </p:nvSpPr>
        <p:spPr>
          <a:xfrm>
            <a:off x="0" y="5102225"/>
            <a:ext cx="9144000" cy="114617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1200">
              <a:solidFill>
                <a:srgbClr val="FF1830"/>
              </a:solidFill>
              <a:latin typeface="Arial"/>
              <a:ea typeface="Arial"/>
              <a:cs typeface="Arial"/>
              <a:sym typeface="Arial"/>
            </a:endParaRPr>
          </a:p>
        </p:txBody>
      </p:sp>
      <p:sp>
        <p:nvSpPr>
          <p:cNvPr id="68" name="Google Shape;68;p9"/>
          <p:cNvSpPr/>
          <p:nvPr/>
        </p:nvSpPr>
        <p:spPr>
          <a:xfrm>
            <a:off x="0" y="2438400"/>
            <a:ext cx="9144000" cy="114617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1200">
              <a:solidFill>
                <a:srgbClr val="FF1830"/>
              </a:solidFill>
              <a:ea typeface="Arial"/>
              <a:cs typeface="Arial"/>
              <a:sym typeface="Arial"/>
            </a:endParaRPr>
          </a:p>
        </p:txBody>
      </p:sp>
      <p:sp>
        <p:nvSpPr>
          <p:cNvPr id="69" name="Google Shape;69;p9"/>
          <p:cNvSpPr/>
          <p:nvPr/>
        </p:nvSpPr>
        <p:spPr>
          <a:xfrm>
            <a:off x="2739" y="-1"/>
            <a:ext cx="9141261" cy="887199"/>
          </a:xfrm>
          <a:prstGeom prst="rect">
            <a:avLst/>
          </a:prstGeom>
          <a:solidFill>
            <a:srgbClr val="1E5492"/>
          </a:solidFill>
          <a:ln w="19050" cap="flat" cmpd="sng">
            <a:solidFill>
              <a:srgbClr val="1E549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ea typeface="Arial"/>
                <a:cs typeface="Arial"/>
                <a:sym typeface="Arial"/>
              </a:rPr>
              <a:t> </a:t>
            </a:r>
            <a:endParaRPr/>
          </a:p>
        </p:txBody>
      </p:sp>
      <p:sp>
        <p:nvSpPr>
          <p:cNvPr id="70" name="Google Shape;70;p9"/>
          <p:cNvSpPr txBox="1"/>
          <p:nvPr/>
        </p:nvSpPr>
        <p:spPr>
          <a:xfrm>
            <a:off x="201192" y="141184"/>
            <a:ext cx="7210787"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dirty="0">
                <a:solidFill>
                  <a:srgbClr val="FFFFFF"/>
                </a:solidFill>
                <a:ea typeface="Arial"/>
                <a:cs typeface="Arial"/>
                <a:sym typeface="Arial"/>
              </a:rPr>
              <a:t>So transportation plays a major role</a:t>
            </a:r>
            <a:endParaRPr dirty="0"/>
          </a:p>
        </p:txBody>
      </p:sp>
      <p:sp>
        <p:nvSpPr>
          <p:cNvPr id="71" name="Google Shape;71;p9"/>
          <p:cNvSpPr txBox="1"/>
          <p:nvPr/>
        </p:nvSpPr>
        <p:spPr>
          <a:xfrm>
            <a:off x="3635896" y="1484784"/>
            <a:ext cx="3245354"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a:solidFill>
                  <a:srgbClr val="BA0C2F"/>
                </a:solidFill>
                <a:ea typeface="Arial"/>
                <a:cs typeface="Arial"/>
                <a:sym typeface="Arial"/>
              </a:rPr>
              <a:t>Overland</a:t>
            </a:r>
            <a:endParaRPr/>
          </a:p>
        </p:txBody>
      </p:sp>
      <p:sp>
        <p:nvSpPr>
          <p:cNvPr id="72" name="Google Shape;72;p9"/>
          <p:cNvSpPr txBox="1"/>
          <p:nvPr/>
        </p:nvSpPr>
        <p:spPr>
          <a:xfrm>
            <a:off x="3486886" y="3655617"/>
            <a:ext cx="3245354"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a:solidFill>
                  <a:srgbClr val="BA0C2F"/>
                </a:solidFill>
                <a:ea typeface="Arial"/>
                <a:cs typeface="Arial"/>
                <a:sym typeface="Arial"/>
              </a:rPr>
              <a:t>Air and Sea</a:t>
            </a:r>
            <a:endParaRPr/>
          </a:p>
        </p:txBody>
      </p:sp>
    </p:spTree>
    <p:extLst>
      <p:ext uri="{BB962C8B-B14F-4D97-AF65-F5344CB8AC3E}">
        <p14:creationId xmlns:p14="http://schemas.microsoft.com/office/powerpoint/2010/main" val="151711403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Gill Sans M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32018</TotalTime>
  <Words>2846</Words>
  <Application>Microsoft Macintosh PowerPoint</Application>
  <PresentationFormat>On-screen Show (4:3)</PresentationFormat>
  <Paragraphs>283</Paragraphs>
  <Slides>19</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Gill Sans MT</vt:lpstr>
      <vt:lpstr>Times New Roman</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Matthew Pritchett</dc:creator>
  <cp:lastModifiedBy>Arunima Shrestha</cp:lastModifiedBy>
  <cp:revision>66</cp:revision>
  <cp:lastPrinted>2018-07-23T09:21:23Z</cp:lastPrinted>
  <dcterms:created xsi:type="dcterms:W3CDTF">2018-07-22T06:08:42Z</dcterms:created>
  <dcterms:modified xsi:type="dcterms:W3CDTF">2019-09-18T04:20:50Z</dcterms:modified>
</cp:coreProperties>
</file>