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handoutMasterIdLst>
    <p:handoutMasterId r:id="rId22"/>
  </p:handoutMasterIdLst>
  <p:sldIdLst>
    <p:sldId id="498" r:id="rId2"/>
    <p:sldId id="293" r:id="rId3"/>
    <p:sldId id="294" r:id="rId4"/>
    <p:sldId id="295" r:id="rId5"/>
    <p:sldId id="296" r:id="rId6"/>
    <p:sldId id="297" r:id="rId7"/>
    <p:sldId id="298" r:id="rId8"/>
    <p:sldId id="299" r:id="rId9"/>
    <p:sldId id="300" r:id="rId10"/>
    <p:sldId id="500" r:id="rId11"/>
    <p:sldId id="320" r:id="rId12"/>
    <p:sldId id="367" r:id="rId13"/>
    <p:sldId id="368" r:id="rId14"/>
    <p:sldId id="504" r:id="rId15"/>
    <p:sldId id="495" r:id="rId16"/>
    <p:sldId id="388" r:id="rId17"/>
    <p:sldId id="501" r:id="rId18"/>
    <p:sldId id="505" r:id="rId19"/>
    <p:sldId id="50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initials="" lastIdx="2" clrIdx="0"/>
  <p:cmAuthor id="2" name="Philippa Dyson" initials="PD" lastIdx="20" clrIdx="1"/>
  <p:cmAuthor id="3" name="Matthew Pritchett" initials="MP" lastIdx="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1E3E"/>
    <a:srgbClr val="D72D4D"/>
    <a:srgbClr val="63E9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51974" autoAdjust="0"/>
  </p:normalViewPr>
  <p:slideViewPr>
    <p:cSldViewPr snapToGrid="0" snapToObjects="1">
      <p:cViewPr varScale="1">
        <p:scale>
          <a:sx n="58" d="100"/>
          <a:sy n="58" d="100"/>
        </p:scale>
        <p:origin x="2096" y="184"/>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7BCE7B-220D-6440-B7ED-36241C5AD8FD}" type="datetimeFigureOut">
              <a:rPr lang="en-US" smtClean="0"/>
              <a:t>9/18/19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6167A-3651-E342-8201-E6B08885B647}" type="slidenum">
              <a:rPr lang="en-US" smtClean="0"/>
              <a:t>‹#›</a:t>
            </a:fld>
            <a:endParaRPr lang="en-US"/>
          </a:p>
        </p:txBody>
      </p:sp>
    </p:spTree>
    <p:extLst>
      <p:ext uri="{BB962C8B-B14F-4D97-AF65-F5344CB8AC3E}">
        <p14:creationId xmlns:p14="http://schemas.microsoft.com/office/powerpoint/2010/main" val="15414430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E61B6-BC19-A04F-A549-512F5AFDAA61}" type="datetimeFigureOut">
              <a:rPr lang="en-US" smtClean="0"/>
              <a:t>9/18/19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8B360C-515C-A84C-B4F5-87BB132FEF86}" type="slidenum">
              <a:rPr lang="en-US" smtClean="0"/>
              <a:t>‹#›</a:t>
            </a:fld>
            <a:endParaRPr lang="en-US"/>
          </a:p>
        </p:txBody>
      </p:sp>
    </p:spTree>
    <p:extLst>
      <p:ext uri="{BB962C8B-B14F-4D97-AF65-F5344CB8AC3E}">
        <p14:creationId xmlns:p14="http://schemas.microsoft.com/office/powerpoint/2010/main" val="95628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iata.or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unitedforwildlife.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ucn.org/news/poaching-behind-worst-african-elephant-losses-25-years-%E2%80%93-iucn-repor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File:Anguloa_cliftonii_Orchi_005.jpg"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commons.wikimedia.org/w/index.php?curid=9749649"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1257299" y="4560570"/>
            <a:ext cx="5326381" cy="4320540"/>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21" name="Google Shape;121;p8: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1</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413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1257299" y="4560570"/>
            <a:ext cx="5326381" cy="4320540"/>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21" name="Google Shape;121;p8: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10</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9154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84225" indent="-301625" defTabSz="966788">
              <a:spcBef>
                <a:spcPct val="30000"/>
              </a:spcBef>
              <a:defRPr sz="1200">
                <a:solidFill>
                  <a:schemeClr val="tx1"/>
                </a:solidFill>
                <a:latin typeface="Arial" panose="020B0604020202020204" pitchFamily="34" charset="0"/>
              </a:defRPr>
            </a:lvl2pPr>
            <a:lvl3pPr marL="1208088" indent="-241300" defTabSz="966788">
              <a:spcBef>
                <a:spcPct val="30000"/>
              </a:spcBef>
              <a:defRPr sz="1200">
                <a:solidFill>
                  <a:schemeClr val="tx1"/>
                </a:solidFill>
                <a:latin typeface="Arial" panose="020B0604020202020204" pitchFamily="34" charset="0"/>
              </a:defRPr>
            </a:lvl3pPr>
            <a:lvl4pPr marL="1690688" indent="-241300" defTabSz="966788">
              <a:spcBef>
                <a:spcPct val="30000"/>
              </a:spcBef>
              <a:defRPr sz="1200">
                <a:solidFill>
                  <a:schemeClr val="tx1"/>
                </a:solidFill>
                <a:latin typeface="Arial" panose="020B0604020202020204" pitchFamily="34" charset="0"/>
              </a:defRPr>
            </a:lvl4pPr>
            <a:lvl5pPr marL="2174875" indent="-241300" defTabSz="966788">
              <a:spcBef>
                <a:spcPct val="30000"/>
              </a:spcBef>
              <a:defRPr sz="1200">
                <a:solidFill>
                  <a:schemeClr val="tx1"/>
                </a:solidFill>
                <a:latin typeface="Arial" panose="020B0604020202020204" pitchFamily="34" charset="0"/>
              </a:defRPr>
            </a:lvl5pPr>
            <a:lvl6pPr marL="2632075" indent="-241300" defTabSz="966788" eaLnBrk="0" fontAlgn="base" hangingPunct="0">
              <a:spcBef>
                <a:spcPct val="30000"/>
              </a:spcBef>
              <a:spcAft>
                <a:spcPct val="0"/>
              </a:spcAft>
              <a:defRPr sz="1200">
                <a:solidFill>
                  <a:schemeClr val="tx1"/>
                </a:solidFill>
                <a:latin typeface="Arial" panose="020B0604020202020204" pitchFamily="34" charset="0"/>
              </a:defRPr>
            </a:lvl6pPr>
            <a:lvl7pPr marL="3089275" indent="-241300" defTabSz="966788" eaLnBrk="0" fontAlgn="base" hangingPunct="0">
              <a:spcBef>
                <a:spcPct val="30000"/>
              </a:spcBef>
              <a:spcAft>
                <a:spcPct val="0"/>
              </a:spcAft>
              <a:defRPr sz="1200">
                <a:solidFill>
                  <a:schemeClr val="tx1"/>
                </a:solidFill>
                <a:latin typeface="Arial" panose="020B0604020202020204" pitchFamily="34" charset="0"/>
              </a:defRPr>
            </a:lvl7pPr>
            <a:lvl8pPr marL="3546475" indent="-241300" defTabSz="966788" eaLnBrk="0" fontAlgn="base" hangingPunct="0">
              <a:spcBef>
                <a:spcPct val="30000"/>
              </a:spcBef>
              <a:spcAft>
                <a:spcPct val="0"/>
              </a:spcAft>
              <a:defRPr sz="1200">
                <a:solidFill>
                  <a:schemeClr val="tx1"/>
                </a:solidFill>
                <a:latin typeface="Arial" panose="020B0604020202020204" pitchFamily="34" charset="0"/>
              </a:defRPr>
            </a:lvl8pPr>
            <a:lvl9pPr marL="4003675" indent="-2413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CF8532-0A74-4D7E-93D6-ADBAB4C1EAA8}" type="slidenum">
              <a:rPr lang="en-US" altLang="en-US" sz="1300" smtClean="0">
                <a:solidFill>
                  <a:srgbClr val="FFFF00"/>
                </a:solidFill>
                <a:latin typeface="Times New Roman" panose="02020603050405020304" pitchFamily="18" charset="0"/>
              </a:rPr>
              <a:pPr>
                <a:spcBef>
                  <a:spcPct val="0"/>
                </a:spcBef>
              </a:pPr>
              <a:t>11</a:t>
            </a:fld>
            <a:endParaRPr lang="en-US" altLang="en-US" sz="1300">
              <a:solidFill>
                <a:srgbClr val="FFFF00"/>
              </a:solidFill>
              <a:latin typeface="Times New Roman" panose="02020603050405020304" pitchFamily="18" charset="0"/>
            </a:endParaRPr>
          </a:p>
        </p:txBody>
      </p:sp>
      <p:sp>
        <p:nvSpPr>
          <p:cNvPr id="118787" name="Rectangle 2"/>
          <p:cNvSpPr>
            <a:spLocks noGrp="1" noRot="1" noChangeAspect="1" noChangeArrowheads="1" noTextEdit="1"/>
          </p:cNvSpPr>
          <p:nvPr>
            <p:ph type="sldImg"/>
          </p:nvPr>
        </p:nvSpPr>
        <p:spPr>
          <a:xfrm>
            <a:off x="1385888" y="758825"/>
            <a:ext cx="5035550" cy="3776663"/>
          </a:xfrm>
          <a:ln/>
        </p:spPr>
      </p:sp>
      <p:sp>
        <p:nvSpPr>
          <p:cNvPr id="118788" name="Rectangle 3"/>
          <p:cNvSpPr>
            <a:spLocks noGrp="1" noChangeArrowheads="1"/>
          </p:cNvSpPr>
          <p:nvPr>
            <p:ph type="body" idx="1"/>
          </p:nvPr>
        </p:nvSpPr>
        <p:spPr>
          <a:xfrm>
            <a:off x="1041400" y="4787900"/>
            <a:ext cx="5719763" cy="4535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32" tIns="47316" rIns="94632" bIns="47316"/>
          <a:lstStyle/>
          <a:p>
            <a:pPr marL="228600" marR="0" lvl="0" indent="-228600" algn="l" defTabSz="914400" rtl="0" eaLnBrk="1" fontAlgn="auto" latinLnBrk="0" hangingPunct="1">
              <a:lnSpc>
                <a:spcPct val="100000"/>
              </a:lnSpc>
              <a:spcBef>
                <a:spcPts val="0"/>
              </a:spcBef>
              <a:spcAft>
                <a:spcPts val="0"/>
              </a:spcAft>
              <a:buClrTx/>
              <a:buSzTx/>
              <a:buFont typeface="Arial" charset="0"/>
              <a:buChar char="•"/>
              <a:tabLst/>
              <a:defRPr/>
            </a:pPr>
            <a:r>
              <a:rPr lang="en-US" altLang="en-US" sz="1200" dirty="0">
                <a:solidFill>
                  <a:srgbClr val="002F6C"/>
                </a:solidFill>
              </a:rPr>
              <a:t>Large volumes of illegal wildlife cargo start an overland journey hidden in cars, trucks, buses and trains to reach ports of exit </a:t>
            </a:r>
            <a:endParaRPr lang="en-GB" altLang="en-US" sz="1200" dirty="0">
              <a:solidFill>
                <a:srgbClr val="002F6C"/>
              </a:solidFill>
            </a:endParaRPr>
          </a:p>
          <a:p>
            <a:pPr marL="228600" marR="0" lvl="0" indent="-228600" algn="l" defTabSz="914400" rtl="0" eaLnBrk="1" fontAlgn="auto" latinLnBrk="0" hangingPunct="1">
              <a:lnSpc>
                <a:spcPct val="100000"/>
              </a:lnSpc>
              <a:spcBef>
                <a:spcPts val="0"/>
              </a:spcBef>
              <a:spcAft>
                <a:spcPts val="0"/>
              </a:spcAft>
              <a:buClrTx/>
              <a:buSzTx/>
              <a:buFont typeface="Arial" charset="0"/>
              <a:buChar char="•"/>
              <a:tabLst/>
              <a:defRPr/>
            </a:pPr>
            <a:r>
              <a:rPr lang="en-US" altLang="en-US" sz="1200" dirty="0">
                <a:solidFill>
                  <a:srgbClr val="002F6C"/>
                </a:solidFill>
              </a:rPr>
              <a:t>These are then loaded onto </a:t>
            </a:r>
            <a:r>
              <a:rPr lang="en-US" altLang="en-US" sz="1200" b="1" dirty="0">
                <a:solidFill>
                  <a:srgbClr val="002F6C"/>
                </a:solidFill>
              </a:rPr>
              <a:t>planes</a:t>
            </a:r>
            <a:r>
              <a:rPr lang="en-US" altLang="en-US" sz="1200" dirty="0">
                <a:solidFill>
                  <a:srgbClr val="002F6C"/>
                </a:solidFill>
              </a:rPr>
              <a:t> or </a:t>
            </a:r>
            <a:r>
              <a:rPr lang="en-US" altLang="en-US" sz="1200" b="1" dirty="0">
                <a:solidFill>
                  <a:srgbClr val="002F6C"/>
                </a:solidFill>
              </a:rPr>
              <a:t>ships</a:t>
            </a:r>
            <a:r>
              <a:rPr lang="en-US" altLang="en-US" sz="1200" dirty="0">
                <a:solidFill>
                  <a:srgbClr val="002F6C"/>
                </a:solidFill>
              </a:rPr>
              <a:t> to reach destination markets in other parts of the world</a:t>
            </a:r>
            <a:endParaRPr lang="en-GB" altLang="en-US" sz="1200" dirty="0">
              <a:solidFill>
                <a:srgbClr val="002F6C"/>
              </a:solidFill>
            </a:endParaRPr>
          </a:p>
          <a:p>
            <a:pPr marL="228600" marR="0" indent="-228600" algn="l" defTabSz="914400" rtl="0" eaLnBrk="1" fontAlgn="auto" latinLnBrk="0" hangingPunct="1">
              <a:lnSpc>
                <a:spcPct val="100000"/>
              </a:lnSpc>
              <a:spcBef>
                <a:spcPts val="0"/>
              </a:spcBef>
              <a:spcAft>
                <a:spcPts val="0"/>
              </a:spcAft>
              <a:buClrTx/>
              <a:buSzTx/>
              <a:buFont typeface="Arial" charset="0"/>
              <a:buChar char="•"/>
              <a:tabLst/>
              <a:defRPr/>
            </a:pPr>
            <a:r>
              <a:rPr lang="en-US" sz="1200" dirty="0">
                <a:solidFill>
                  <a:srgbClr val="002F6C"/>
                </a:solidFill>
              </a:rPr>
              <a:t>Ports constrict wildlife trade flows </a:t>
            </a:r>
          </a:p>
          <a:p>
            <a:pPr marL="228600" marR="0" indent="-228600" algn="l" defTabSz="914400" rtl="0" eaLnBrk="1" fontAlgn="auto" latinLnBrk="0" hangingPunct="1">
              <a:lnSpc>
                <a:spcPct val="100000"/>
              </a:lnSpc>
              <a:spcBef>
                <a:spcPts val="0"/>
              </a:spcBef>
              <a:spcAft>
                <a:spcPts val="0"/>
              </a:spcAft>
              <a:buClrTx/>
              <a:buSzTx/>
              <a:buFont typeface="Arial" charset="0"/>
              <a:buChar char="•"/>
              <a:tabLst/>
              <a:defRPr/>
            </a:pPr>
            <a:r>
              <a:rPr lang="en-US" sz="1200" dirty="0">
                <a:solidFill>
                  <a:srgbClr val="002F6C"/>
                </a:solidFill>
              </a:rPr>
              <a:t>They provide opportunities for partnerships with the transport, logistics and law enforcement sectors to detect and intercept illegal wildlife trade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77116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6: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6:notes"/>
          <p:cNvSpPr txBox="1">
            <a:spLocks noGrp="1"/>
          </p:cNvSpPr>
          <p:nvPr>
            <p:ph type="body" idx="1"/>
          </p:nvPr>
        </p:nvSpPr>
        <p:spPr>
          <a:xfrm>
            <a:off x="1117600" y="4415790"/>
            <a:ext cx="4648200" cy="4183380"/>
          </a:xfrm>
          <a:prstGeom prst="rect">
            <a:avLst/>
          </a:prstGeom>
          <a:noFill/>
          <a:ln>
            <a:noFill/>
          </a:ln>
        </p:spPr>
        <p:txBody>
          <a:bodyPr spcFirstLastPara="1" wrap="square" lIns="92425" tIns="46200" rIns="92425" bIns="46200" anchor="t" anchorCtr="0">
            <a:noAutofit/>
          </a:bodyPr>
          <a:lstStyle/>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 airline industry is also working to combat wildlife trafficking</a:t>
            </a:r>
            <a:endParaRPr sz="13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A taskforce has been established which aims to examine the role of the transport industry in wildlife trafficking</a:t>
            </a:r>
            <a:endParaRPr dirty="0"/>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Has denounced the illegal trade in wildlife and wildlife products </a:t>
            </a:r>
            <a:endParaRPr dirty="0"/>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Has developed a pledge for the transport industry</a:t>
            </a:r>
            <a:endParaRPr dirty="0"/>
          </a:p>
          <a:p>
            <a:pPr marL="0" marR="0" lvl="0" indent="0" algn="l" rtl="0">
              <a:spcBef>
                <a:spcPts val="0"/>
              </a:spcBef>
              <a:spcAft>
                <a:spcPts val="0"/>
              </a:spcAft>
              <a:buClr>
                <a:schemeClr val="dk1"/>
              </a:buClr>
              <a:buSzPts val="1300"/>
              <a:buFont typeface="Arial"/>
              <a:buNone/>
            </a:pPr>
            <a:endParaRPr sz="13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300"/>
              <a:buFont typeface="Arial"/>
              <a:buNone/>
            </a:pPr>
            <a:r>
              <a:rPr lang="en-US" sz="1300" b="0" i="0" u="sng" strike="noStrike" cap="none" dirty="0">
                <a:solidFill>
                  <a:schemeClr val="hlink"/>
                </a:solidFill>
                <a:latin typeface="Calibri"/>
                <a:ea typeface="Calibri"/>
                <a:cs typeface="Calibri"/>
                <a:sym typeface="Calibri"/>
                <a:hlinkClick r:id="rId3"/>
              </a:rPr>
              <a:t>www.iata.org</a:t>
            </a:r>
            <a:r>
              <a:rPr lang="en-US" sz="1300" b="0" i="0" u="none" strike="noStrike" cap="none" dirty="0">
                <a:solidFill>
                  <a:schemeClr val="dk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86" name="Google Shape;86;p6: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12</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6083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7: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7:notes"/>
          <p:cNvSpPr txBox="1">
            <a:spLocks noGrp="1"/>
          </p:cNvSpPr>
          <p:nvPr>
            <p:ph type="body" idx="1"/>
          </p:nvPr>
        </p:nvSpPr>
        <p:spPr>
          <a:xfrm>
            <a:off x="1117600" y="4415790"/>
            <a:ext cx="4648200" cy="4183380"/>
          </a:xfrm>
          <a:prstGeom prst="rect">
            <a:avLst/>
          </a:prstGeom>
          <a:noFill/>
          <a:ln>
            <a:noFill/>
          </a:ln>
        </p:spPr>
        <p:txBody>
          <a:bodyPr spcFirstLastPara="1" wrap="square" lIns="92425" tIns="46200" rIns="92425" bIns="46200" anchor="t" anchorCtr="0">
            <a:noAutofit/>
          </a:bodyPr>
          <a:lstStyle/>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United for Wildlife was created by The Royal Foundation of The Duke and Duchess of Cambridge and Prince Harry.  </a:t>
            </a:r>
            <a:endParaRPr dirty="0"/>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Led by The Duke of Cambridge, this campaign unites the world’s leading wildlife charities under a common purpose: to create a global movement for change.</a:t>
            </a:r>
            <a:endParaRPr dirty="0"/>
          </a:p>
          <a:p>
            <a:pPr marL="0" marR="0" lvl="0" indent="0" algn="l" rtl="0">
              <a:spcBef>
                <a:spcPts val="0"/>
              </a:spcBef>
              <a:spcAft>
                <a:spcPts val="0"/>
              </a:spcAft>
              <a:buClr>
                <a:schemeClr val="dk1"/>
              </a:buClr>
              <a:buSzPts val="1300"/>
              <a:buFont typeface="Arial"/>
              <a:buNone/>
            </a:pPr>
            <a:endParaRPr sz="13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300"/>
              <a:buFont typeface="Arial"/>
              <a:buNone/>
            </a:pPr>
            <a:r>
              <a:rPr lang="en-US" sz="1300" b="0" i="0" u="sng" strike="noStrike" cap="none" dirty="0">
                <a:solidFill>
                  <a:schemeClr val="hlink"/>
                </a:solidFill>
                <a:latin typeface="Calibri"/>
                <a:ea typeface="Calibri"/>
                <a:cs typeface="Calibri"/>
                <a:sym typeface="Calibri"/>
                <a:hlinkClick r:id="rId3"/>
              </a:rPr>
              <a:t>www.unitedforwildlife.org/</a:t>
            </a:r>
            <a:r>
              <a:rPr lang="en-US" sz="1300" b="0" i="0" u="none" strike="noStrike" cap="none" dirty="0">
                <a:solidFill>
                  <a:schemeClr val="dk1"/>
                </a:solidFill>
                <a:latin typeface="Calibri"/>
                <a:ea typeface="Calibri"/>
                <a:cs typeface="Calibri"/>
                <a:sym typeface="Calibri"/>
              </a:rPr>
              <a:t> </a:t>
            </a:r>
            <a:endParaRPr dirty="0"/>
          </a:p>
        </p:txBody>
      </p:sp>
      <p:sp>
        <p:nvSpPr>
          <p:cNvPr id="98" name="Google Shape;98;p7: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4182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7: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7: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39024" marR="0" lvl="0" indent="-239024" algn="l" defTabSz="914400" rtl="0" eaLnBrk="1" fontAlgn="auto" latinLnBrk="0" hangingPunct="1">
              <a:lnSpc>
                <a:spcPct val="100000"/>
              </a:lnSpc>
              <a:spcBef>
                <a:spcPts val="0"/>
              </a:spcBef>
              <a:spcAft>
                <a:spcPts val="0"/>
              </a:spcAft>
              <a:buClr>
                <a:schemeClr val="dk1"/>
              </a:buClr>
              <a:buSzPts val="1400"/>
              <a:buFont typeface="Calibri"/>
              <a:buNone/>
              <a:tabLst/>
              <a:defRPr/>
            </a:pPr>
            <a:endParaRPr dirty="0"/>
          </a:p>
        </p:txBody>
      </p:sp>
      <p:sp>
        <p:nvSpPr>
          <p:cNvPr id="105" name="Google Shape;105;p7: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14</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0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7: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7: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39024" marR="0" lvl="0" indent="-239024" algn="l" rtl="0">
              <a:spcBef>
                <a:spcPts val="0"/>
              </a:spcBef>
              <a:spcAft>
                <a:spcPts val="0"/>
              </a:spcAft>
              <a:buClr>
                <a:schemeClr val="dk1"/>
              </a:buClr>
              <a:buSzPts val="1400"/>
              <a:buFont typeface="Calibri"/>
              <a:buAutoNum type="arabicPeriod"/>
            </a:pPr>
            <a:r>
              <a:rPr lang="en-US" sz="1400" b="1" i="0" u="none" strike="noStrike" cap="none" dirty="0">
                <a:solidFill>
                  <a:schemeClr val="dk1"/>
                </a:solidFill>
                <a:latin typeface="Calibri"/>
                <a:ea typeface="Calibri"/>
                <a:cs typeface="Calibri"/>
                <a:sym typeface="Calibri"/>
              </a:rPr>
              <a:t>Detect</a:t>
            </a:r>
            <a:r>
              <a:rPr lang="en-US" sz="1400" b="0" i="0" u="none" strike="noStrike" cap="none" dirty="0">
                <a:solidFill>
                  <a:schemeClr val="dk1"/>
                </a:solidFill>
                <a:latin typeface="Calibri"/>
                <a:ea typeface="Calibri"/>
                <a:cs typeface="Calibri"/>
                <a:sym typeface="Calibri"/>
              </a:rPr>
              <a:t> – look out for signs of smuggled wildlife </a:t>
            </a:r>
            <a:endParaRPr dirty="0"/>
          </a:p>
          <a:p>
            <a:pPr marL="239024" marR="0" lvl="0" indent="-239024" algn="l" rtl="0">
              <a:spcBef>
                <a:spcPts val="0"/>
              </a:spcBef>
              <a:spcAft>
                <a:spcPts val="0"/>
              </a:spcAft>
              <a:buClr>
                <a:schemeClr val="dk1"/>
              </a:buClr>
              <a:buSzPts val="1400"/>
              <a:buFont typeface="Calibri"/>
              <a:buAutoNum type="arabicPeriod"/>
            </a:pPr>
            <a:r>
              <a:rPr lang="en-US" sz="1400" b="1" i="0" u="none" strike="noStrike" cap="none" dirty="0">
                <a:solidFill>
                  <a:schemeClr val="dk1"/>
                </a:solidFill>
                <a:latin typeface="Calibri"/>
                <a:ea typeface="Calibri"/>
                <a:cs typeface="Calibri"/>
                <a:sym typeface="Calibri"/>
              </a:rPr>
              <a:t>Protect</a:t>
            </a:r>
            <a:r>
              <a:rPr lang="en-US" sz="1400" b="0" i="0" u="none" strike="noStrike" cap="none" dirty="0">
                <a:solidFill>
                  <a:schemeClr val="dk1"/>
                </a:solidFill>
                <a:latin typeface="Calibri"/>
                <a:ea typeface="Calibri"/>
                <a:cs typeface="Calibri"/>
                <a:sym typeface="Calibri"/>
              </a:rPr>
              <a:t> – take care and ensure that you do not personally handle any animals or wildlife products. They could be dangerous.</a:t>
            </a:r>
            <a:endParaRPr dirty="0"/>
          </a:p>
          <a:p>
            <a:pPr marL="239024" marR="0" lvl="0" indent="-239024" algn="l" rtl="0">
              <a:spcBef>
                <a:spcPts val="0"/>
              </a:spcBef>
              <a:spcAft>
                <a:spcPts val="0"/>
              </a:spcAft>
              <a:buClr>
                <a:schemeClr val="dk1"/>
              </a:buClr>
              <a:buSzPts val="1400"/>
              <a:buFont typeface="Calibri"/>
              <a:buAutoNum type="arabicPeriod"/>
            </a:pPr>
            <a:r>
              <a:rPr lang="en-US" sz="1400" b="1" i="0" u="none" strike="noStrike" cap="none" dirty="0">
                <a:solidFill>
                  <a:schemeClr val="dk1"/>
                </a:solidFill>
                <a:latin typeface="Calibri"/>
                <a:ea typeface="Calibri"/>
                <a:cs typeface="Calibri"/>
                <a:sym typeface="Calibri"/>
              </a:rPr>
              <a:t>Respond</a:t>
            </a:r>
            <a:r>
              <a:rPr lang="en-US" sz="1400" b="0" i="0" u="none" strike="noStrike" cap="none" dirty="0">
                <a:solidFill>
                  <a:schemeClr val="dk1"/>
                </a:solidFill>
                <a:latin typeface="Calibri"/>
                <a:ea typeface="Calibri"/>
                <a:cs typeface="Calibri"/>
                <a:sym typeface="Calibri"/>
              </a:rPr>
              <a:t> – decide the best course of action, call animal quarantine to manage any wildlife</a:t>
            </a:r>
            <a:endParaRPr dirty="0"/>
          </a:p>
          <a:p>
            <a:pPr marL="239024" marR="0" lvl="0" indent="-239024" algn="l" rtl="0">
              <a:spcBef>
                <a:spcPts val="0"/>
              </a:spcBef>
              <a:spcAft>
                <a:spcPts val="0"/>
              </a:spcAft>
              <a:buClr>
                <a:schemeClr val="dk1"/>
              </a:buClr>
              <a:buSzPts val="1400"/>
              <a:buFont typeface="Calibri"/>
              <a:buAutoNum type="arabicPeriod"/>
            </a:pPr>
            <a:r>
              <a:rPr lang="en-US" sz="1400" b="1" i="0" u="none" strike="noStrike" cap="none" dirty="0">
                <a:solidFill>
                  <a:schemeClr val="dk1"/>
                </a:solidFill>
                <a:latin typeface="Calibri"/>
                <a:ea typeface="Calibri"/>
                <a:cs typeface="Calibri"/>
                <a:sym typeface="Calibri"/>
              </a:rPr>
              <a:t>Report</a:t>
            </a:r>
            <a:r>
              <a:rPr lang="en-US" sz="1400" b="0" i="0" u="none" strike="noStrike" cap="none" dirty="0">
                <a:solidFill>
                  <a:schemeClr val="dk1"/>
                </a:solidFill>
                <a:latin typeface="Calibri"/>
                <a:ea typeface="Calibri"/>
                <a:cs typeface="Calibri"/>
                <a:sym typeface="Calibri"/>
              </a:rPr>
              <a:t> – report any crimes to your supervisor in the first instance as well as your local police and customs officials </a:t>
            </a:r>
            <a:endParaRPr dirty="0"/>
          </a:p>
        </p:txBody>
      </p:sp>
      <p:sp>
        <p:nvSpPr>
          <p:cNvPr id="105" name="Google Shape;105;p7: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15</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9909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7: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27:notes"/>
          <p:cNvSpPr txBox="1">
            <a:spLocks noGrp="1"/>
          </p:cNvSpPr>
          <p:nvPr>
            <p:ph type="body" idx="1"/>
          </p:nvPr>
        </p:nvSpPr>
        <p:spPr>
          <a:xfrm>
            <a:off x="1117600" y="4415790"/>
            <a:ext cx="4648200" cy="4183380"/>
          </a:xfrm>
          <a:prstGeom prst="rect">
            <a:avLst/>
          </a:prstGeom>
          <a:noFill/>
          <a:ln>
            <a:noFill/>
          </a:ln>
        </p:spPr>
        <p:txBody>
          <a:bodyPr spcFirstLastPara="1" wrap="square" lIns="92425" tIns="46200" rIns="92425" bIns="46200" anchor="t" anchorCtr="0">
            <a:noAutofit/>
          </a:bodyPr>
          <a:lstStyle/>
          <a:p>
            <a:pPr marL="36830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ROUTES</a:t>
            </a:r>
            <a:r>
              <a:rPr lang="en-US" sz="1300" b="0" i="0" u="none" strike="noStrike" cap="none" baseline="0" dirty="0">
                <a:solidFill>
                  <a:schemeClr val="dk1"/>
                </a:solidFill>
                <a:latin typeface="Calibri"/>
                <a:ea typeface="Calibri"/>
                <a:cs typeface="Calibri"/>
                <a:sym typeface="Calibri"/>
              </a:rPr>
              <a:t> has resources for you to use s</a:t>
            </a:r>
            <a:r>
              <a:rPr lang="en-US" sz="1300" b="0" i="0" u="none" strike="noStrike" cap="none" dirty="0">
                <a:solidFill>
                  <a:schemeClr val="dk1"/>
                </a:solidFill>
                <a:latin typeface="Calibri"/>
                <a:ea typeface="Calibri"/>
                <a:cs typeface="Calibri"/>
                <a:sym typeface="Calibri"/>
              </a:rPr>
              <a:t>ince we know that trafficked wildlife often passes through airports, it is very important that everyone who works there knows what they can and should be doing to address this to support the activities of enforcement agencies.  </a:t>
            </a:r>
            <a:endParaRPr dirty="0"/>
          </a:p>
          <a:p>
            <a:pPr marL="368300" marR="0" lvl="0" indent="-285750" algn="l" rtl="0">
              <a:spcBef>
                <a:spcPts val="0"/>
              </a:spcBef>
              <a:spcAft>
                <a:spcPts val="0"/>
              </a:spcAft>
              <a:buClr>
                <a:schemeClr val="dk1"/>
              </a:buClr>
              <a:buSzPts val="1300"/>
              <a:buFont typeface="Arial" charset="0"/>
              <a:buChar char="•"/>
            </a:pPr>
            <a:endParaRPr sz="13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NGOs are supporting airlines and airports to train their staff, building capacity to combat wildlife trafficking.  These training courses have been conducted by FREELAND and TRAFFIC in a variety of airports.</a:t>
            </a:r>
            <a:endParaRPr sz="1300" b="0" i="0" u="none" strike="noStrike" cap="none" dirty="0">
              <a:solidFill>
                <a:schemeClr val="dk1"/>
              </a:solidFill>
              <a:latin typeface="Calibri"/>
              <a:ea typeface="Calibri"/>
              <a:cs typeface="Calibri"/>
              <a:sym typeface="Calibri"/>
            </a:endParaRPr>
          </a:p>
        </p:txBody>
      </p:sp>
      <p:sp>
        <p:nvSpPr>
          <p:cNvPr id="318" name="Google Shape;318;p27: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16</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2707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7: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27:notes"/>
          <p:cNvSpPr txBox="1">
            <a:spLocks noGrp="1"/>
          </p:cNvSpPr>
          <p:nvPr>
            <p:ph type="body" idx="1"/>
          </p:nvPr>
        </p:nvSpPr>
        <p:spPr>
          <a:xfrm>
            <a:off x="1117600" y="4415790"/>
            <a:ext cx="4648200" cy="4183380"/>
          </a:xfrm>
          <a:prstGeom prst="rect">
            <a:avLst/>
          </a:prstGeom>
          <a:noFill/>
          <a:ln>
            <a:noFill/>
          </a:ln>
        </p:spPr>
        <p:txBody>
          <a:bodyPr spcFirstLastPara="1" wrap="square" lIns="92425" tIns="46200" rIns="92425" bIns="46200" anchor="t" anchorCtr="0">
            <a:noAutofit/>
          </a:bodyPr>
          <a:lstStyle/>
          <a:p>
            <a:pPr marL="368300" marR="0" lvl="0" indent="-285750" algn="l" rtl="0">
              <a:spcBef>
                <a:spcPts val="0"/>
              </a:spcBef>
              <a:spcAft>
                <a:spcPts val="0"/>
              </a:spcAft>
              <a:buClr>
                <a:schemeClr val="dk1"/>
              </a:buClr>
              <a:buSzPts val="1300"/>
              <a:buFont typeface="Arial" charset="0"/>
              <a:buChar char="•"/>
            </a:pPr>
            <a:endParaRPr sz="13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ROUTES has the materials for you to use since we know that trafficked wildlife often passes through airports</a:t>
            </a:r>
            <a:r>
              <a:rPr lang="en-US" sz="1300" b="0" i="0" u="none" strike="noStrike" cap="none" baseline="0" dirty="0">
                <a:solidFill>
                  <a:schemeClr val="dk1"/>
                </a:solidFill>
                <a:latin typeface="Calibri"/>
                <a:ea typeface="Calibri"/>
                <a:cs typeface="Calibri"/>
                <a:sym typeface="Calibri"/>
              </a:rPr>
              <a:t> and</a:t>
            </a:r>
            <a:r>
              <a:rPr lang="en-US" sz="1300" b="0" i="0" u="none" strike="noStrike" cap="none" dirty="0">
                <a:solidFill>
                  <a:schemeClr val="dk1"/>
                </a:solidFill>
                <a:latin typeface="Calibri"/>
                <a:ea typeface="Calibri"/>
                <a:cs typeface="Calibri"/>
                <a:sym typeface="Calibri"/>
              </a:rPr>
              <a:t> it is therefore very important that everyone who works there knows what they can and should be doing to address this to support the activities of enforcement agencies.  </a:t>
            </a:r>
            <a:endParaRPr dirty="0"/>
          </a:p>
          <a:p>
            <a:pPr marL="368300" marR="0" lvl="0" indent="-285750" algn="l" rtl="0">
              <a:spcBef>
                <a:spcPts val="0"/>
              </a:spcBef>
              <a:spcAft>
                <a:spcPts val="0"/>
              </a:spcAft>
              <a:buClr>
                <a:schemeClr val="dk1"/>
              </a:buClr>
              <a:buSzPts val="1300"/>
              <a:buFont typeface="Arial" charset="0"/>
              <a:buChar char="•"/>
            </a:pPr>
            <a:endParaRPr sz="13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NGOs are supporting airlines and airports to train their staff, building capacity to combat wildlife trafficking. Awareness raising activities including life-size installations have been delivered by FREELAND in a variety of airports.</a:t>
            </a:r>
            <a:endParaRPr sz="1300" b="0" i="0" u="none" strike="noStrike" cap="none" dirty="0">
              <a:solidFill>
                <a:schemeClr val="dk1"/>
              </a:solidFill>
              <a:latin typeface="Calibri"/>
              <a:ea typeface="Calibri"/>
              <a:cs typeface="Calibri"/>
              <a:sym typeface="Calibri"/>
            </a:endParaRPr>
          </a:p>
        </p:txBody>
      </p:sp>
      <p:sp>
        <p:nvSpPr>
          <p:cNvPr id="318" name="Google Shape;318;p27: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17</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5850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7: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27:notes"/>
          <p:cNvSpPr txBox="1">
            <a:spLocks noGrp="1"/>
          </p:cNvSpPr>
          <p:nvPr>
            <p:ph type="body" idx="1"/>
          </p:nvPr>
        </p:nvSpPr>
        <p:spPr>
          <a:xfrm>
            <a:off x="1117600" y="4415790"/>
            <a:ext cx="4648200" cy="4183380"/>
          </a:xfrm>
          <a:prstGeom prst="rect">
            <a:avLst/>
          </a:prstGeom>
          <a:noFill/>
          <a:ln>
            <a:noFill/>
          </a:ln>
        </p:spPr>
        <p:txBody>
          <a:bodyPr spcFirstLastPara="1" wrap="square" lIns="92425" tIns="46200" rIns="92425" bIns="46200" anchor="t" anchorCtr="0">
            <a:noAutofit/>
          </a:bodyPr>
          <a:lstStyle/>
          <a:p>
            <a:pPr marL="368300" marR="0" lvl="0" indent="-285750" algn="l" rtl="0">
              <a:spcBef>
                <a:spcPts val="0"/>
              </a:spcBef>
              <a:spcAft>
                <a:spcPts val="0"/>
              </a:spcAft>
              <a:buClr>
                <a:schemeClr val="dk1"/>
              </a:buClr>
              <a:buSzPts val="1300"/>
              <a:buFont typeface="Arial" charset="0"/>
              <a:buChar char="•"/>
            </a:pPr>
            <a:endParaRPr sz="13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There</a:t>
            </a:r>
            <a:r>
              <a:rPr lang="en-US" sz="1300" b="0" i="0" u="none" strike="noStrike" cap="none" baseline="0" dirty="0">
                <a:solidFill>
                  <a:schemeClr val="dk1"/>
                </a:solidFill>
                <a:latin typeface="Calibri"/>
                <a:ea typeface="Calibri"/>
                <a:cs typeface="Calibri"/>
                <a:sym typeface="Calibri"/>
              </a:rPr>
              <a:t> is also a wide variety of awareness-raising materials available for free download and your own custom use available in this counter wildlife trafficking communication toolkit </a:t>
            </a:r>
            <a:r>
              <a:rPr lang="en-US" sz="1300" b="0" i="0" u="none" strike="noStrike" cap="none" dirty="0">
                <a:solidFill>
                  <a:schemeClr val="dk1"/>
                </a:solidFill>
                <a:latin typeface="Calibri"/>
                <a:ea typeface="Calibri"/>
                <a:cs typeface="Calibri"/>
                <a:sym typeface="Calibri"/>
              </a:rPr>
              <a:t>by FREELAND for ROUTES.</a:t>
            </a:r>
            <a:endParaRPr sz="1300" b="0" i="0" u="none" strike="noStrike" cap="none" dirty="0">
              <a:solidFill>
                <a:schemeClr val="dk1"/>
              </a:solidFill>
              <a:latin typeface="Calibri"/>
              <a:ea typeface="Calibri"/>
              <a:cs typeface="Calibri"/>
              <a:sym typeface="Calibri"/>
            </a:endParaRPr>
          </a:p>
        </p:txBody>
      </p:sp>
      <p:sp>
        <p:nvSpPr>
          <p:cNvPr id="318" name="Google Shape;318;p27: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18</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4819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27A147-9B93-46EC-9EBB-9FB6D196E120}" type="slidenum">
              <a:rPr lang="en-US" smtClean="0"/>
              <a:t>19</a:t>
            </a:fld>
            <a:endParaRPr lang="en-US"/>
          </a:p>
        </p:txBody>
      </p:sp>
    </p:spTree>
    <p:extLst>
      <p:ext uri="{BB962C8B-B14F-4D97-AF65-F5344CB8AC3E}">
        <p14:creationId xmlns:p14="http://schemas.microsoft.com/office/powerpoint/2010/main" val="1455246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4: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34: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Since 2008, almost 6,000 rhinos have been killed across Africa - over 22% of these died in 2015.</a:t>
            </a:r>
          </a:p>
          <a:p>
            <a:pPr marL="285750" marR="0" lvl="0" indent="-285750" algn="l" defTabSz="914400" rtl="0" eaLnBrk="1" fontAlgn="auto" latinLnBrk="0" hangingPunct="1">
              <a:lnSpc>
                <a:spcPct val="100000"/>
              </a:lnSpc>
              <a:spcBef>
                <a:spcPts val="0"/>
              </a:spcBef>
              <a:spcAft>
                <a:spcPts val="0"/>
              </a:spcAft>
              <a:buClr>
                <a:schemeClr val="dk1"/>
              </a:buClr>
              <a:buSzPts val="1400"/>
              <a:buFont typeface="Arial" charset="0"/>
              <a:buChar char="•"/>
              <a:tabLst/>
              <a:defRPr/>
            </a:pPr>
            <a:r>
              <a:rPr lang="en-US" sz="1400" b="0" i="0" u="none" strike="noStrike" cap="none" dirty="0">
                <a:solidFill>
                  <a:schemeClr val="dk1"/>
                </a:solidFill>
                <a:latin typeface="Calibri"/>
                <a:ea typeface="Calibri"/>
                <a:cs typeface="Calibri"/>
                <a:sym typeface="Calibri"/>
              </a:rPr>
              <a:t>1028 were killed in 2017, the equivalent of 1 every 8 hours.</a:t>
            </a:r>
            <a:r>
              <a:rPr lang="en-US" b="0" i="0" u="none" strike="noStrike" cap="none" dirty="0">
                <a:solidFill>
                  <a:schemeClr val="dk1"/>
                </a:solidFill>
                <a:latin typeface="+mn-lt"/>
                <a:ea typeface="Calibri"/>
                <a:cs typeface="Calibri"/>
                <a:sym typeface="Calibri"/>
              </a:rPr>
              <a:t> (Source: </a:t>
            </a:r>
            <a:r>
              <a:rPr lang="en-US" b="0" i="0" u="none" strike="noStrike" cap="none" dirty="0" err="1">
                <a:solidFill>
                  <a:schemeClr val="dk1"/>
                </a:solidFill>
                <a:latin typeface="+mn-lt"/>
                <a:ea typeface="Calibri"/>
                <a:cs typeface="Calibri"/>
                <a:sym typeface="Calibri"/>
              </a:rPr>
              <a:t>www.savetherhino.org</a:t>
            </a:r>
            <a:r>
              <a:rPr lang="en-US" b="0" i="0" u="none" strike="noStrike" cap="none" dirty="0">
                <a:solidFill>
                  <a:schemeClr val="dk1"/>
                </a:solidFill>
                <a:latin typeface="+mn-lt"/>
                <a:ea typeface="Calibri"/>
                <a:cs typeface="Calibri"/>
                <a:sym typeface="Calibri"/>
              </a:rPr>
              <a:t>/rhino-info/poaching-stats)</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The poaching of rhinos is driven by the demand for rhino horn:</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The Western Black Rhino was declared extinct in 2011 </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At present rates of slaughter, the future is not looking good for the others. </a:t>
            </a:r>
          </a:p>
          <a:p>
            <a:pPr marL="306599" marR="0" lvl="0" indent="-285750" algn="l" rtl="0">
              <a:spcBef>
                <a:spcPts val="0"/>
              </a:spcBef>
              <a:spcAft>
                <a:spcPts val="0"/>
              </a:spcAft>
              <a:buClr>
                <a:schemeClr val="dk1"/>
              </a:buClr>
              <a:buSzPts val="1400"/>
              <a:buFont typeface="Arial" charset="0"/>
              <a:buChar char="•"/>
            </a:pPr>
            <a:endParaRPr dirty="0"/>
          </a:p>
        </p:txBody>
      </p:sp>
      <p:sp>
        <p:nvSpPr>
          <p:cNvPr id="467" name="Google Shape;467;p34: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2</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9577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5: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35: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Rhinos are one of the animals which are most threatened from the illegal trade.</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In 2007, 62 rhinos were poached across Africa.  </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Over the next eight years, the number of rhinos slaughtered across the continent rose dramatically from 262 in 2008 to 1,342 in 2015.  </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Between 2006 and 2015, more than 6,000 rhinos died at the hands of poachers – all to supply the demand for their horns. </a:t>
            </a:r>
            <a:endParaRPr dirty="0"/>
          </a:p>
          <a:p>
            <a:pPr marL="1254877" marR="0" lvl="2"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More than 40% of those deaths occurred in 2014 and 2015.</a:t>
            </a:r>
          </a:p>
          <a:p>
            <a:pPr marL="1254877" marR="0" lvl="2"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Indications for 2016 and 2017 suggests</a:t>
            </a:r>
            <a:r>
              <a:rPr lang="en-US" sz="1400" b="0" i="0" u="none" strike="noStrike" cap="none" baseline="0" dirty="0">
                <a:solidFill>
                  <a:schemeClr val="dk1"/>
                </a:solidFill>
                <a:latin typeface="Calibri"/>
                <a:ea typeface="Calibri"/>
                <a:cs typeface="Calibri"/>
                <a:sym typeface="Calibri"/>
              </a:rPr>
              <a:t> that this rate of poaching deaths is still increasing. </a:t>
            </a:r>
            <a:endParaRPr lang="en-US" sz="1400" b="0" i="0" u="none" strike="noStrike" cap="none" dirty="0">
              <a:solidFill>
                <a:schemeClr val="dk1"/>
              </a:solidFill>
              <a:latin typeface="Calibri"/>
              <a:ea typeface="Calibri"/>
              <a:cs typeface="Calibri"/>
              <a:sym typeface="Calibri"/>
            </a:endParaRPr>
          </a:p>
          <a:p>
            <a:pPr marL="340477" marR="0" lvl="0" indent="-298780" algn="l" rtl="0">
              <a:spcBef>
                <a:spcPts val="0"/>
              </a:spcBef>
              <a:spcAft>
                <a:spcPts val="0"/>
              </a:spcAft>
              <a:buClr>
                <a:schemeClr val="dk1"/>
              </a:buClr>
              <a:buSzPts val="1400"/>
              <a:buFont typeface="Calibri"/>
              <a:buAutoNum type="alphaLcParenR"/>
            </a:pPr>
            <a:endParaRPr lang="en-US" sz="1400" b="0" i="0" u="none" strike="noStrike" cap="none" dirty="0">
              <a:solidFill>
                <a:schemeClr val="dk1"/>
              </a:solidFill>
              <a:latin typeface="Calibri"/>
              <a:ea typeface="Calibri"/>
              <a:cs typeface="Calibri"/>
              <a:sym typeface="Calibri"/>
            </a:endParaRPr>
          </a:p>
          <a:p>
            <a:pPr marL="41697" marR="0" lvl="0" indent="0" algn="l" rtl="0">
              <a:spcBef>
                <a:spcPts val="0"/>
              </a:spcBef>
              <a:spcAft>
                <a:spcPts val="0"/>
              </a:spcAft>
              <a:buClr>
                <a:schemeClr val="dk1"/>
              </a:buClr>
              <a:buSzPts val="1400"/>
              <a:buFont typeface="Calibri"/>
              <a:buNone/>
            </a:pPr>
            <a:r>
              <a:rPr lang="en-US" dirty="0"/>
              <a:t>(Source: https://</a:t>
            </a:r>
            <a:r>
              <a:rPr lang="en-US" dirty="0" err="1"/>
              <a:t>cites.org</a:t>
            </a:r>
            <a:r>
              <a:rPr lang="en-US" dirty="0"/>
              <a:t>/sites/default/files/</a:t>
            </a:r>
            <a:r>
              <a:rPr lang="en-US" dirty="0" err="1"/>
              <a:t>eng</a:t>
            </a:r>
            <a:r>
              <a:rPr lang="en-US" dirty="0"/>
              <a:t>/cop/17/</a:t>
            </a:r>
            <a:r>
              <a:rPr lang="en-US" dirty="0" err="1"/>
              <a:t>WorkingDocs</a:t>
            </a:r>
            <a:r>
              <a:rPr lang="en-US" dirty="0"/>
              <a:t>/E-CoP17-68-A5.pdf)</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300" b="1" i="0" u="none" strike="noStrike" cap="none" dirty="0">
              <a:solidFill>
                <a:schemeClr val="dk1"/>
              </a:solidFill>
              <a:latin typeface="Calibri"/>
              <a:ea typeface="Calibri"/>
              <a:cs typeface="Calibri"/>
              <a:sym typeface="Calibri"/>
            </a:endParaRPr>
          </a:p>
        </p:txBody>
      </p:sp>
      <p:sp>
        <p:nvSpPr>
          <p:cNvPr id="480" name="Google Shape;480;p35: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3</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12928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6: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p36: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Elephants are also being killed at unprecedented levels for their ivory.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An average of 55 elephants are killed a day (</a:t>
            </a:r>
            <a:r>
              <a:rPr lang="en-US" sz="1400" b="1" i="0" u="none" strike="noStrike" cap="none" dirty="0">
                <a:solidFill>
                  <a:schemeClr val="dk1"/>
                </a:solidFill>
                <a:latin typeface="Calibri"/>
                <a:ea typeface="Calibri"/>
                <a:cs typeface="Calibri"/>
                <a:sym typeface="Calibri"/>
              </a:rPr>
              <a:t>that’s 20 000 each YEAR</a:t>
            </a:r>
            <a:r>
              <a:rPr lang="en-US" sz="1400" b="0" i="0" u="none" strike="noStrike" cap="none" dirty="0">
                <a:solidFill>
                  <a:schemeClr val="dk1"/>
                </a:solidFill>
                <a:latin typeface="Calibri"/>
                <a:ea typeface="Calibri"/>
                <a:cs typeface="Calibri"/>
                <a:sym typeface="Calibri"/>
              </a:rPr>
              <a:t>)</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491" name="Google Shape;491;p36: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4</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8070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7: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37: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Demand for ivory has risen over the past few years,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With this we have seen a dramatic increase in the number of elephants poached from the wild.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Over the past ten years, </a:t>
            </a:r>
            <a:r>
              <a:rPr lang="en-US" sz="1400" b="1" i="0" u="none" strike="noStrike" cap="none" dirty="0">
                <a:solidFill>
                  <a:schemeClr val="dk1"/>
                </a:solidFill>
                <a:latin typeface="Calibri"/>
                <a:ea typeface="Calibri"/>
                <a:cs typeface="Calibri"/>
                <a:sym typeface="Calibri"/>
              </a:rPr>
              <a:t>over 20% of African Elephants have been lost </a:t>
            </a:r>
            <a:r>
              <a:rPr lang="en-US" sz="1400" b="0" i="0" u="none" strike="noStrike" cap="none" dirty="0">
                <a:solidFill>
                  <a:schemeClr val="dk1"/>
                </a:solidFill>
                <a:latin typeface="Calibri"/>
                <a:ea typeface="Calibri"/>
                <a:cs typeface="Calibri"/>
                <a:sym typeface="Calibri"/>
              </a:rPr>
              <a:t>(</a:t>
            </a:r>
            <a:r>
              <a:rPr lang="en-US" sz="1400" b="0" i="0" u="sng" strike="noStrike" cap="none" dirty="0">
                <a:solidFill>
                  <a:schemeClr val="hlink"/>
                </a:solidFill>
                <a:latin typeface="Calibri"/>
                <a:ea typeface="Calibri"/>
                <a:cs typeface="Calibri"/>
                <a:sym typeface="Calibri"/>
                <a:hlinkClick r:id="rId3"/>
              </a:rPr>
              <a:t>https://www.iucn.org/news/poaching-behind-worst-african-elephant-losses-25-years-%E2%80%93-iucn-report</a:t>
            </a:r>
            <a:r>
              <a:rPr lang="en-US" sz="1400" b="0" i="0" u="none" strike="noStrike" cap="none" dirty="0">
                <a:solidFill>
                  <a:schemeClr val="dk1"/>
                </a:solidFill>
                <a:latin typeface="Calibri"/>
                <a:ea typeface="Calibri"/>
                <a:cs typeface="Calibri"/>
                <a:sym typeface="Calibri"/>
              </a:rPr>
              <a:t>) </a:t>
            </a:r>
            <a:endParaRPr dirty="0"/>
          </a:p>
          <a:p>
            <a:pPr marL="171450" marR="0" lvl="0" indent="-171450" algn="l" rtl="0">
              <a:spcBef>
                <a:spcPts val="0"/>
              </a:spcBef>
              <a:spcAft>
                <a:spcPts val="0"/>
              </a:spcAft>
              <a:buFont typeface="Arial" charset="0"/>
              <a:buChar char="•"/>
            </a:pPr>
            <a:endParaRPr sz="1200" b="0" i="0" u="none" strike="noStrike" cap="none" dirty="0">
              <a:solidFill>
                <a:schemeClr val="dk1"/>
              </a:solidFill>
              <a:latin typeface="Calibri"/>
              <a:ea typeface="Calibri"/>
              <a:cs typeface="Calibri"/>
              <a:sym typeface="Calibri"/>
            </a:endParaRPr>
          </a:p>
          <a:p>
            <a:pPr marL="171450" marR="0" lvl="0" indent="-171450" algn="l" rtl="0">
              <a:spcBef>
                <a:spcPts val="0"/>
              </a:spcBef>
              <a:spcAft>
                <a:spcPts val="0"/>
              </a:spcAft>
              <a:buFont typeface="Arial" charset="0"/>
              <a:buChar char="•"/>
            </a:pPr>
            <a:endParaRPr sz="1200" b="0" i="0" u="none" strike="noStrike" cap="none" dirty="0">
              <a:solidFill>
                <a:schemeClr val="dk1"/>
              </a:solidFill>
              <a:latin typeface="Calibri"/>
              <a:ea typeface="Calibri"/>
              <a:cs typeface="Calibri"/>
              <a:sym typeface="Calibri"/>
            </a:endParaRPr>
          </a:p>
          <a:p>
            <a:pPr marL="171450" marR="0" lvl="0" indent="-171450" algn="l" rtl="0">
              <a:spcBef>
                <a:spcPts val="0"/>
              </a:spcBef>
              <a:spcAft>
                <a:spcPts val="0"/>
              </a:spcAft>
              <a:buFont typeface="Arial" charset="0"/>
              <a:buChar char="•"/>
            </a:pPr>
            <a:endParaRPr sz="1200" b="0" i="0" u="none" strike="noStrike" cap="none" dirty="0">
              <a:solidFill>
                <a:schemeClr val="dk1"/>
              </a:solidFill>
              <a:latin typeface="Calibri"/>
              <a:ea typeface="Calibri"/>
              <a:cs typeface="Calibri"/>
              <a:sym typeface="Calibri"/>
            </a:endParaRPr>
          </a:p>
        </p:txBody>
      </p:sp>
      <p:sp>
        <p:nvSpPr>
          <p:cNvPr id="505" name="Google Shape;505;p37: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5</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7179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8: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38: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There are two types of Rhinos in Africa: the Black and the White Rhino.</a:t>
            </a:r>
            <a:endParaRPr dirty="0"/>
          </a:p>
          <a:p>
            <a:pPr marL="285750" marR="0" lvl="0" indent="-285750" algn="l" rtl="0">
              <a:spcBef>
                <a:spcPts val="0"/>
              </a:spcBef>
              <a:spcAft>
                <a:spcPts val="0"/>
              </a:spcAft>
              <a:buClr>
                <a:schemeClr val="dk1"/>
              </a:buClr>
              <a:buSzPts val="1400"/>
              <a:buFont typeface="Arial" charset="0"/>
              <a:buChar char="•"/>
            </a:pPr>
            <a:r>
              <a:rPr lang="en-US" sz="1400" b="1" i="0" u="none" strike="noStrike" cap="none" dirty="0">
                <a:solidFill>
                  <a:schemeClr val="dk1"/>
                </a:solidFill>
                <a:latin typeface="Calibri"/>
                <a:ea typeface="Calibri"/>
                <a:cs typeface="Calibri"/>
                <a:sym typeface="Calibri"/>
              </a:rPr>
              <a:t>Black Rhino </a:t>
            </a:r>
            <a:r>
              <a:rPr lang="en-US" sz="1400" b="0" i="0" u="none" strike="noStrike" cap="none" dirty="0">
                <a:solidFill>
                  <a:schemeClr val="dk1"/>
                </a:solidFill>
                <a:latin typeface="Calibri"/>
                <a:ea typeface="Calibri"/>
                <a:cs typeface="Calibri"/>
                <a:sym typeface="Calibri"/>
              </a:rPr>
              <a:t>– originally four separate groups (sub-species).  </a:t>
            </a:r>
            <a:endParaRPr dirty="0"/>
          </a:p>
          <a:p>
            <a:pPr marL="776829" marR="0" lvl="1" indent="-298779"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Western Black Rhino was one of these groups</a:t>
            </a:r>
            <a:endParaRPr dirty="0"/>
          </a:p>
          <a:p>
            <a:pPr marL="1254877" marR="0" lvl="2"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Poaching and persecution saw the numbers of Western Black Rhinos drop to just 10 animals by 2000.</a:t>
            </a:r>
            <a:endParaRPr dirty="0"/>
          </a:p>
          <a:p>
            <a:pPr marL="1254877" marR="0" lvl="2"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By the following year there were though to be only 5 left.   </a:t>
            </a:r>
            <a:endParaRPr dirty="0"/>
          </a:p>
          <a:p>
            <a:pPr marL="1254877" marR="0" lvl="2"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The last one was seen in 2006.</a:t>
            </a:r>
            <a:endParaRPr dirty="0"/>
          </a:p>
          <a:p>
            <a:pPr marL="1254877" marR="0" lvl="2"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It was declared extinct in 2011.</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In 2015 – estimated wild populations of the three remaining sub-species of Black Rhino totaled just 5,250 animals.  </a:t>
            </a:r>
            <a:endParaRPr dirty="0"/>
          </a:p>
          <a:p>
            <a:pPr marL="285750" marR="0" lvl="0" indent="-285750" algn="l" rtl="0">
              <a:spcBef>
                <a:spcPts val="0"/>
              </a:spcBef>
              <a:spcAft>
                <a:spcPts val="0"/>
              </a:spcAft>
              <a:buClr>
                <a:schemeClr val="dk1"/>
              </a:buClr>
              <a:buSzPts val="1400"/>
              <a:buFont typeface="Arial" charset="0"/>
              <a:buChar char="•"/>
            </a:pPr>
            <a:r>
              <a:rPr lang="en-US" sz="1400" b="1" i="0" u="none" strike="noStrike" cap="none" dirty="0">
                <a:solidFill>
                  <a:schemeClr val="dk1"/>
                </a:solidFill>
                <a:latin typeface="Calibri"/>
                <a:ea typeface="Calibri"/>
                <a:cs typeface="Calibri"/>
                <a:sym typeface="Calibri"/>
              </a:rPr>
              <a:t>White Rhino </a:t>
            </a:r>
            <a:r>
              <a:rPr lang="en-US" sz="1400" b="0" i="0" u="none" strike="noStrike" cap="none" dirty="0">
                <a:solidFill>
                  <a:schemeClr val="dk1"/>
                </a:solidFill>
                <a:latin typeface="Calibri"/>
                <a:ea typeface="Calibri"/>
                <a:cs typeface="Calibri"/>
                <a:sym typeface="Calibri"/>
              </a:rPr>
              <a:t>- two groups (sub-species)</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One of these, the Northern White Rhino is down to just two animals.  </a:t>
            </a:r>
            <a:endParaRPr dirty="0"/>
          </a:p>
          <a:p>
            <a:pPr marL="1254125" marR="0" lvl="2" indent="-2984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Both are female</a:t>
            </a:r>
            <a:r>
              <a:rPr lang="en-US" sz="1400" b="0" i="0" u="none" strike="noStrike" cap="none" baseline="0" dirty="0">
                <a:solidFill>
                  <a:schemeClr val="dk1"/>
                </a:solidFill>
                <a:latin typeface="Calibri"/>
                <a:ea typeface="Calibri"/>
                <a:cs typeface="Calibri"/>
                <a:sym typeface="Calibri"/>
              </a:rPr>
              <a:t> and </a:t>
            </a:r>
            <a:r>
              <a:rPr lang="en-US" sz="1400" b="0" i="0" u="none" strike="noStrike" cap="none" dirty="0">
                <a:solidFill>
                  <a:schemeClr val="dk1"/>
                </a:solidFill>
                <a:latin typeface="Calibri"/>
                <a:ea typeface="Calibri"/>
                <a:cs typeface="Calibri"/>
                <a:sym typeface="Calibri"/>
              </a:rPr>
              <a:t>are kept under 24-hour</a:t>
            </a:r>
            <a:r>
              <a:rPr lang="en-US" sz="1400" b="0" i="0" u="none" strike="noStrike" cap="none" baseline="0" dirty="0">
                <a:solidFill>
                  <a:schemeClr val="dk1"/>
                </a:solidFill>
                <a:latin typeface="Calibri"/>
                <a:ea typeface="Calibri"/>
                <a:cs typeface="Calibri"/>
                <a:sym typeface="Calibri"/>
              </a:rPr>
              <a:t> </a:t>
            </a:r>
            <a:r>
              <a:rPr lang="en-US" sz="1400" b="0" i="0" u="none" strike="noStrike" cap="none" dirty="0">
                <a:solidFill>
                  <a:schemeClr val="dk1"/>
                </a:solidFill>
                <a:latin typeface="Calibri"/>
                <a:ea typeface="Calibri"/>
                <a:cs typeface="Calibri"/>
                <a:sym typeface="Calibri"/>
              </a:rPr>
              <a:t>armed guard in an effort to protect them from poachers.</a:t>
            </a:r>
            <a:endParaRPr dirty="0"/>
          </a:p>
          <a:p>
            <a:pPr marL="179268" marR="0" lvl="0" indent="-103067" algn="l" rtl="0">
              <a:spcBef>
                <a:spcPts val="0"/>
              </a:spcBef>
              <a:spcAft>
                <a:spcPts val="0"/>
              </a:spcAft>
              <a:buClr>
                <a:schemeClr val="dk1"/>
              </a:buClr>
              <a:buSzPts val="1200"/>
              <a:buFont typeface="Arial"/>
              <a:buNone/>
            </a:pPr>
            <a:endParaRPr sz="1200" b="0" i="0" u="none" strike="noStrike" cap="none" dirty="0">
              <a:solidFill>
                <a:schemeClr val="dk1"/>
              </a:solidFill>
              <a:latin typeface="Calibri"/>
              <a:ea typeface="Calibri"/>
              <a:cs typeface="Calibri"/>
              <a:sym typeface="Calibri"/>
            </a:endParaRPr>
          </a:p>
        </p:txBody>
      </p:sp>
      <p:sp>
        <p:nvSpPr>
          <p:cNvPr id="516" name="Google Shape;516;p38: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6</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6765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9: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39:notes"/>
          <p:cNvSpPr txBox="1">
            <a:spLocks noGrp="1"/>
          </p:cNvSpPr>
          <p:nvPr>
            <p:ph type="body" idx="1"/>
          </p:nvPr>
        </p:nvSpPr>
        <p:spPr>
          <a:xfrm>
            <a:off x="849288" y="4560570"/>
            <a:ext cx="5688631" cy="4776534"/>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r>
              <a:rPr lang="en-US" sz="1400" b="1" i="0" u="none" strike="noStrike" cap="none" dirty="0">
                <a:solidFill>
                  <a:schemeClr val="dk1"/>
                </a:solidFill>
                <a:latin typeface="Calibri"/>
                <a:ea typeface="Calibri"/>
                <a:cs typeface="Calibri"/>
                <a:sym typeface="Calibri"/>
              </a:rPr>
              <a:t>The International Union for the Conservation of Nature (IUCN) carries out Red List assessments of threatened wildlife.  These three species are all listed as Critically Endangered (on the brink of extinction) – the illegal trade represents a major threat to their continued survival in the wild.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err="1">
                <a:solidFill>
                  <a:schemeClr val="dk1"/>
                </a:solidFill>
                <a:latin typeface="Calibri"/>
                <a:ea typeface="Calibri"/>
                <a:cs typeface="Calibri"/>
                <a:sym typeface="Calibri"/>
              </a:rPr>
              <a:t>Spix</a:t>
            </a:r>
            <a:r>
              <a:rPr lang="en-US" sz="1400" b="0" i="0" u="none" strike="noStrike" cap="none" dirty="0">
                <a:solidFill>
                  <a:schemeClr val="dk1"/>
                </a:solidFill>
                <a:latin typeface="Calibri"/>
                <a:ea typeface="Calibri"/>
                <a:cs typeface="Calibri"/>
                <a:sym typeface="Calibri"/>
              </a:rPr>
              <a:t> Macaw:</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Until recently, the </a:t>
            </a:r>
            <a:r>
              <a:rPr lang="en-US" sz="1400" b="0" i="0" u="none" strike="noStrike" cap="none" dirty="0" err="1">
                <a:solidFill>
                  <a:schemeClr val="dk1"/>
                </a:solidFill>
                <a:latin typeface="Calibri"/>
                <a:ea typeface="Calibri"/>
                <a:cs typeface="Calibri"/>
                <a:sym typeface="Calibri"/>
              </a:rPr>
              <a:t>Spix</a:t>
            </a:r>
            <a:r>
              <a:rPr lang="en-US" sz="1400" b="0" i="0" u="none" strike="noStrike" cap="none" dirty="0">
                <a:solidFill>
                  <a:schemeClr val="dk1"/>
                </a:solidFill>
                <a:latin typeface="Calibri"/>
                <a:ea typeface="Calibri"/>
                <a:cs typeface="Calibri"/>
                <a:sym typeface="Calibri"/>
              </a:rPr>
              <a:t> Macaw was thought to be extinct in the wild.  </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One was spotted in a Brazilian Forest in 2016, before this, the last time it had been seen was in 2000.  </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This species has a starring role in the animated “Rio” movies.  </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Such rare species often command high prices in the illegal trade and hunting for trade has been a major factor in its decline.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Amur Leopard:</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Occurs only in the Russian Far East.</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Thought to be fewer than 100 Amur Leopards remaining in the wild.</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Cat Ba Langur:</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Found only on one island in Viet Nam</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Fewer than 70 left in the wild</a:t>
            </a:r>
            <a:endParaRPr dirty="0"/>
          </a:p>
          <a:p>
            <a:pPr marL="0" marR="0" lvl="0" indent="0" algn="l" rtl="0">
              <a:spcBef>
                <a:spcPts val="0"/>
              </a:spcBef>
              <a:spcAft>
                <a:spcPts val="0"/>
              </a:spcAft>
              <a:buNone/>
            </a:pPr>
            <a:endParaRPr sz="14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These are just a few of the many species threatened by the illicit wildlife trade.</a:t>
            </a:r>
            <a:endParaRPr dirty="0"/>
          </a:p>
        </p:txBody>
      </p:sp>
      <p:sp>
        <p:nvSpPr>
          <p:cNvPr id="527" name="Google Shape;527;p39: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7</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882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0: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40:notes"/>
          <p:cNvSpPr txBox="1">
            <a:spLocks noGrp="1"/>
          </p:cNvSpPr>
          <p:nvPr>
            <p:ph type="body" idx="1"/>
          </p:nvPr>
        </p:nvSpPr>
        <p:spPr>
          <a:xfrm>
            <a:off x="489248" y="4512568"/>
            <a:ext cx="6582677" cy="4850903"/>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r>
              <a:rPr lang="en-US" sz="1400" b="1" i="0" u="none" strike="noStrike" cap="none" dirty="0">
                <a:solidFill>
                  <a:schemeClr val="dk1"/>
                </a:solidFill>
                <a:latin typeface="Calibri"/>
                <a:ea typeface="Calibri"/>
                <a:cs typeface="Calibri"/>
                <a:sym typeface="Calibri"/>
              </a:rPr>
              <a:t>The International Union for the Conservation of Nature (IUCN) carries out Red List assessments of threatened wildlife.  These two species are all listed as Critically Endangered (on the brink of extinction) – the illegal trade represents a major threat to their continued survival in the wild. </a:t>
            </a:r>
            <a:endParaRPr dirty="0"/>
          </a:p>
          <a:p>
            <a:pPr marL="0" marR="0" lvl="0" indent="0" algn="l" rtl="0">
              <a:spcBef>
                <a:spcPts val="0"/>
              </a:spcBef>
              <a:spcAft>
                <a:spcPts val="0"/>
              </a:spcAft>
              <a:buNone/>
            </a:pPr>
            <a:endParaRPr sz="1400" b="0" i="0" u="none" strike="noStrike" cap="none" dirty="0">
              <a:solidFill>
                <a:schemeClr val="dk1"/>
              </a:solidFill>
              <a:latin typeface="Calibri"/>
              <a:ea typeface="Calibri"/>
              <a:cs typeface="Calibri"/>
              <a:sym typeface="Calibri"/>
            </a:endParaRPr>
          </a:p>
          <a:p>
            <a:pPr marL="239024" marR="0" lvl="0" indent="-239024" algn="l" rtl="0">
              <a:spcBef>
                <a:spcPts val="0"/>
              </a:spcBef>
              <a:spcAft>
                <a:spcPts val="0"/>
              </a:spcAft>
              <a:buClr>
                <a:schemeClr val="dk1"/>
              </a:buClr>
              <a:buSzPts val="1400"/>
              <a:buFont typeface="Calibri"/>
              <a:buAutoNum type="arabicPeriod"/>
            </a:pPr>
            <a:r>
              <a:rPr lang="en-US" sz="1400" b="0" i="0" u="none" strike="noStrike" cap="none" dirty="0">
                <a:solidFill>
                  <a:schemeClr val="dk1"/>
                </a:solidFill>
                <a:latin typeface="Calibri"/>
                <a:ea typeface="Calibri"/>
                <a:cs typeface="Calibri"/>
                <a:sym typeface="Calibri"/>
              </a:rPr>
              <a:t>Don’t forget that plants are also severely affected by trade. </a:t>
            </a:r>
            <a:endParaRPr dirty="0"/>
          </a:p>
          <a:p>
            <a:pPr marL="239024" marR="0" lvl="0" indent="-239024" algn="l" rtl="0">
              <a:spcBef>
                <a:spcPts val="0"/>
              </a:spcBef>
              <a:spcAft>
                <a:spcPts val="0"/>
              </a:spcAft>
              <a:buClr>
                <a:schemeClr val="dk1"/>
              </a:buClr>
              <a:buSzPts val="1400"/>
              <a:buFont typeface="Calibri"/>
              <a:buAutoNum type="arabicPeriod"/>
            </a:pPr>
            <a:r>
              <a:rPr lang="en-US" sz="1400" b="0" i="0" u="none" strike="noStrike" cap="none" dirty="0">
                <a:solidFill>
                  <a:schemeClr val="dk1"/>
                </a:solidFill>
                <a:latin typeface="Calibri"/>
                <a:ea typeface="Calibri"/>
                <a:cs typeface="Calibri"/>
                <a:sym typeface="Calibri"/>
              </a:rPr>
              <a:t>This Colombian orchid and Indonesian pitcher plant are just two examples of Critically Endangered species which are at risk from wildlife trafficking.</a:t>
            </a:r>
            <a:endParaRPr dirty="0"/>
          </a:p>
          <a:p>
            <a:pPr marL="717072" marR="0" lvl="1" indent="-239023" algn="l" rtl="0">
              <a:spcBef>
                <a:spcPts val="0"/>
              </a:spcBef>
              <a:spcAft>
                <a:spcPts val="0"/>
              </a:spcAft>
              <a:buClr>
                <a:schemeClr val="dk1"/>
              </a:buClr>
              <a:buSzPts val="1400"/>
              <a:buFont typeface="Calibri"/>
              <a:buAutoNum type="alphaLcParenR"/>
            </a:pPr>
            <a:r>
              <a:rPr lang="en-US" sz="1400" b="0" i="0" u="none" strike="noStrike" cap="none" dirty="0">
                <a:solidFill>
                  <a:schemeClr val="dk1"/>
                </a:solidFill>
                <a:latin typeface="Calibri"/>
                <a:ea typeface="Calibri"/>
                <a:cs typeface="Calibri"/>
                <a:sym typeface="Calibri"/>
              </a:rPr>
              <a:t>Orchid (</a:t>
            </a:r>
            <a:r>
              <a:rPr lang="en-US" sz="1400" b="0" i="1" u="none" strike="noStrike" cap="none" dirty="0" err="1">
                <a:solidFill>
                  <a:schemeClr val="dk1"/>
                </a:solidFill>
                <a:latin typeface="Calibri"/>
                <a:ea typeface="Calibri"/>
                <a:cs typeface="Calibri"/>
                <a:sym typeface="Calibri"/>
              </a:rPr>
              <a:t>Anguloa</a:t>
            </a:r>
            <a:r>
              <a:rPr lang="en-US" sz="1400" b="0" i="1" u="none" strike="noStrike" cap="none" dirty="0">
                <a:solidFill>
                  <a:schemeClr val="dk1"/>
                </a:solidFill>
                <a:latin typeface="Calibri"/>
                <a:ea typeface="Calibri"/>
                <a:cs typeface="Calibri"/>
                <a:sym typeface="Calibri"/>
              </a:rPr>
              <a:t> </a:t>
            </a:r>
            <a:r>
              <a:rPr lang="en-US" sz="1400" b="0" i="1" u="none" strike="noStrike" cap="none" dirty="0" err="1">
                <a:solidFill>
                  <a:schemeClr val="dk1"/>
                </a:solidFill>
                <a:latin typeface="Calibri"/>
                <a:ea typeface="Calibri"/>
                <a:cs typeface="Calibri"/>
                <a:sym typeface="Calibri"/>
              </a:rPr>
              <a:t>cliftonii</a:t>
            </a:r>
            <a:r>
              <a:rPr lang="en-US" sz="1400" b="0" i="0" u="none" strike="noStrike" cap="none" dirty="0">
                <a:solidFill>
                  <a:schemeClr val="dk1"/>
                </a:solidFill>
                <a:latin typeface="Calibri"/>
                <a:ea typeface="Calibri"/>
                <a:cs typeface="Calibri"/>
                <a:sym typeface="Calibri"/>
              </a:rPr>
              <a:t>) (left)</a:t>
            </a:r>
            <a:endParaRPr dirty="0"/>
          </a:p>
          <a:p>
            <a:pPr marL="971550" marR="0" lvl="2" indent="-285750" algn="l" rtl="0">
              <a:spcBef>
                <a:spcPts val="0"/>
              </a:spcBef>
              <a:spcAft>
                <a:spcPts val="0"/>
              </a:spcAft>
              <a:buClr>
                <a:schemeClr val="dk1"/>
              </a:buClr>
              <a:buSzPts val="1400"/>
              <a:buFont typeface="Calibri"/>
              <a:buAutoNum type="romanLcPeriod"/>
            </a:pPr>
            <a:r>
              <a:rPr lang="en-US" sz="1400" b="0" i="0" u="none" strike="noStrike" cap="none" dirty="0">
                <a:solidFill>
                  <a:schemeClr val="dk1"/>
                </a:solidFill>
                <a:latin typeface="Calibri"/>
                <a:ea typeface="Calibri"/>
                <a:cs typeface="Calibri"/>
                <a:sym typeface="Calibri"/>
              </a:rPr>
              <a:t>Found only in a small area of Colombia.  </a:t>
            </a:r>
            <a:endParaRPr dirty="0"/>
          </a:p>
          <a:p>
            <a:pPr marL="971550" marR="0" lvl="2" indent="-285750" algn="l" rtl="0">
              <a:spcBef>
                <a:spcPts val="0"/>
              </a:spcBef>
              <a:spcAft>
                <a:spcPts val="0"/>
              </a:spcAft>
              <a:buClr>
                <a:schemeClr val="dk1"/>
              </a:buClr>
              <a:buSzPts val="1400"/>
              <a:buFont typeface="Calibri"/>
              <a:buAutoNum type="romanLcPeriod"/>
            </a:pPr>
            <a:r>
              <a:rPr lang="en-US" sz="1400" b="0" i="0" u="none" strike="noStrike" cap="none" dirty="0">
                <a:solidFill>
                  <a:schemeClr val="dk1"/>
                </a:solidFill>
                <a:latin typeface="Calibri"/>
                <a:ea typeface="Calibri"/>
                <a:cs typeface="Calibri"/>
                <a:sym typeface="Calibri"/>
              </a:rPr>
              <a:t>Even limited collection for trade could put species such as this at risk of extinction. </a:t>
            </a:r>
            <a:endParaRPr dirty="0"/>
          </a:p>
          <a:p>
            <a:pPr marL="717072" marR="0" lvl="1" indent="-239023" algn="l" rtl="0">
              <a:spcBef>
                <a:spcPts val="0"/>
              </a:spcBef>
              <a:spcAft>
                <a:spcPts val="0"/>
              </a:spcAft>
              <a:buClr>
                <a:schemeClr val="dk1"/>
              </a:buClr>
              <a:buSzPts val="1400"/>
              <a:buFont typeface="Calibri"/>
              <a:buAutoNum type="alphaLcParenR"/>
            </a:pPr>
            <a:r>
              <a:rPr lang="en-US" sz="1400" b="0" i="0" u="none" strike="noStrike" cap="none" dirty="0">
                <a:solidFill>
                  <a:schemeClr val="dk1"/>
                </a:solidFill>
                <a:latin typeface="Calibri"/>
                <a:ea typeface="Calibri"/>
                <a:cs typeface="Calibri"/>
                <a:sym typeface="Calibri"/>
              </a:rPr>
              <a:t>Pitcher plant (</a:t>
            </a:r>
            <a:r>
              <a:rPr lang="en-US" sz="1400" b="0" i="1" u="none" strike="noStrike" cap="none" dirty="0">
                <a:solidFill>
                  <a:schemeClr val="dk1"/>
                </a:solidFill>
                <a:latin typeface="Calibri"/>
                <a:ea typeface="Calibri"/>
                <a:cs typeface="Calibri"/>
                <a:sym typeface="Calibri"/>
              </a:rPr>
              <a:t>Nepenthes </a:t>
            </a:r>
            <a:r>
              <a:rPr lang="en-US" sz="1400" b="0" i="1" u="none" strike="noStrike" cap="none" dirty="0" err="1">
                <a:solidFill>
                  <a:schemeClr val="dk1"/>
                </a:solidFill>
                <a:latin typeface="Calibri"/>
                <a:ea typeface="Calibri"/>
                <a:cs typeface="Calibri"/>
                <a:sym typeface="Calibri"/>
              </a:rPr>
              <a:t>aristolochioides</a:t>
            </a:r>
            <a:r>
              <a:rPr lang="en-US" sz="1400" b="0" i="0" u="none" strike="noStrike" cap="none" dirty="0">
                <a:solidFill>
                  <a:schemeClr val="dk1"/>
                </a:solidFill>
                <a:latin typeface="Calibri"/>
                <a:ea typeface="Calibri"/>
                <a:cs typeface="Calibri"/>
                <a:sym typeface="Calibri"/>
              </a:rPr>
              <a:t>) (right)</a:t>
            </a:r>
            <a:endParaRPr dirty="0"/>
          </a:p>
          <a:p>
            <a:pPr marL="971550" marR="0" lvl="2" indent="-285750" algn="l" rtl="0">
              <a:spcBef>
                <a:spcPts val="0"/>
              </a:spcBef>
              <a:spcAft>
                <a:spcPts val="0"/>
              </a:spcAft>
              <a:buClr>
                <a:schemeClr val="dk1"/>
              </a:buClr>
              <a:buSzPts val="1400"/>
              <a:buFont typeface="Calibri"/>
              <a:buAutoNum type="romanLcPeriod"/>
            </a:pPr>
            <a:r>
              <a:rPr lang="en-US" sz="1400" b="0" i="0" u="none" strike="noStrike" cap="none" dirty="0">
                <a:solidFill>
                  <a:schemeClr val="dk1"/>
                </a:solidFill>
                <a:latin typeface="Calibri"/>
                <a:ea typeface="Calibri"/>
                <a:cs typeface="Calibri"/>
                <a:sym typeface="Calibri"/>
              </a:rPr>
              <a:t>Found only within one national park on the Indonesian island of Sumatra.  </a:t>
            </a:r>
            <a:endParaRPr dirty="0"/>
          </a:p>
          <a:p>
            <a:pPr marL="971550" marR="0" lvl="2" indent="-285750" algn="l" rtl="0">
              <a:spcBef>
                <a:spcPts val="0"/>
              </a:spcBef>
              <a:spcAft>
                <a:spcPts val="0"/>
              </a:spcAft>
              <a:buClr>
                <a:schemeClr val="dk1"/>
              </a:buClr>
              <a:buSzPts val="1400"/>
              <a:buFont typeface="Calibri"/>
              <a:buAutoNum type="romanLcPeriod"/>
            </a:pPr>
            <a:r>
              <a:rPr lang="en-US" sz="1400" b="0" i="0" u="none" strike="noStrike" cap="none" dirty="0">
                <a:solidFill>
                  <a:schemeClr val="dk1"/>
                </a:solidFill>
                <a:latin typeface="Calibri"/>
                <a:ea typeface="Calibri"/>
                <a:cs typeface="Calibri"/>
                <a:sym typeface="Calibri"/>
              </a:rPr>
              <a:t>Despite occurring in a protected area, harvest from the wild continues for plant collectors.</a:t>
            </a:r>
            <a:endParaRPr dirty="0"/>
          </a:p>
          <a:p>
            <a:pPr marL="298780" marR="0" lvl="0" indent="-209880" algn="l" rtl="0">
              <a:spcBef>
                <a:spcPts val="0"/>
              </a:spcBef>
              <a:spcAft>
                <a:spcPts val="0"/>
              </a:spcAft>
              <a:buClr>
                <a:schemeClr val="dk1"/>
              </a:buClr>
              <a:buSzPts val="1400"/>
              <a:buFont typeface="Arial"/>
              <a:buNone/>
            </a:pPr>
            <a:endParaRPr sz="14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0" i="1" u="none" strike="noStrike" cap="none" dirty="0">
                <a:solidFill>
                  <a:schemeClr val="dk1"/>
                </a:solidFill>
                <a:latin typeface="Calibri"/>
                <a:ea typeface="Calibri"/>
                <a:cs typeface="Calibri"/>
                <a:sym typeface="Calibri"/>
              </a:rPr>
              <a:t>Images:</a:t>
            </a:r>
            <a:endParaRPr dirty="0"/>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Orchid: By </a:t>
            </a:r>
            <a:r>
              <a:rPr lang="en-US" sz="1400" b="0" i="0" u="none" strike="noStrike" cap="none" dirty="0" err="1">
                <a:solidFill>
                  <a:schemeClr val="dk1"/>
                </a:solidFill>
                <a:latin typeface="Calibri"/>
                <a:ea typeface="Calibri"/>
                <a:cs typeface="Calibri"/>
                <a:sym typeface="Calibri"/>
              </a:rPr>
              <a:t>Orchi</a:t>
            </a:r>
            <a:r>
              <a:rPr lang="en-US" sz="1400" b="0" i="0" u="none" strike="noStrike" cap="none" dirty="0">
                <a:solidFill>
                  <a:schemeClr val="dk1"/>
                </a:solidFill>
                <a:latin typeface="Calibri"/>
                <a:ea typeface="Calibri"/>
                <a:cs typeface="Calibri"/>
                <a:sym typeface="Calibri"/>
              </a:rPr>
              <a:t> - </a:t>
            </a:r>
            <a:r>
              <a:rPr lang="en-US" sz="1400" b="0" i="0" u="sng" strike="noStrike" cap="none" dirty="0">
                <a:solidFill>
                  <a:schemeClr val="hlink"/>
                </a:solidFill>
                <a:latin typeface="Calibri"/>
                <a:ea typeface="Calibri"/>
                <a:cs typeface="Calibri"/>
                <a:sym typeface="Calibri"/>
                <a:hlinkClick r:id="rId3"/>
              </a:rPr>
              <a:t>https://commons.wikimedia.org/wiki/File:Anguloa_cliftonii_Orchi_005.jpg</a:t>
            </a:r>
            <a:r>
              <a:rPr lang="en-US" sz="1400" b="0" i="0" u="none" strike="noStrike" cap="none" dirty="0">
                <a:solidFill>
                  <a:schemeClr val="dk1"/>
                </a:solidFill>
                <a:latin typeface="Calibri"/>
                <a:ea typeface="Calibri"/>
                <a:cs typeface="Calibri"/>
                <a:sym typeface="Calibri"/>
              </a:rPr>
              <a:t>, CC BY-SA 3.0 </a:t>
            </a:r>
            <a:endParaRPr dirty="0"/>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Pitcher Plant: By Jaroslav </a:t>
            </a:r>
            <a:r>
              <a:rPr lang="en-US" sz="1400" b="0" i="0" u="none" strike="noStrike" cap="none" dirty="0" err="1">
                <a:solidFill>
                  <a:schemeClr val="dk1"/>
                </a:solidFill>
                <a:latin typeface="Calibri"/>
                <a:ea typeface="Calibri"/>
                <a:cs typeface="Calibri"/>
                <a:sym typeface="Calibri"/>
              </a:rPr>
              <a:t>Neubauer</a:t>
            </a:r>
            <a:r>
              <a:rPr lang="en-US" sz="1400" b="0" i="0" u="none" strike="noStrike" cap="none" dirty="0">
                <a:solidFill>
                  <a:schemeClr val="dk1"/>
                </a:solidFill>
                <a:latin typeface="Calibri"/>
                <a:ea typeface="Calibri"/>
                <a:cs typeface="Calibri"/>
                <a:sym typeface="Calibri"/>
              </a:rPr>
              <a:t> - </a:t>
            </a:r>
            <a:r>
              <a:rPr lang="en-US" sz="1400" b="0" i="0" u="sng" strike="noStrike" cap="none" dirty="0">
                <a:solidFill>
                  <a:schemeClr val="hlink"/>
                </a:solidFill>
                <a:latin typeface="Calibri"/>
                <a:ea typeface="Calibri"/>
                <a:cs typeface="Calibri"/>
                <a:sym typeface="Calibri"/>
                <a:hlinkClick r:id="rId4"/>
              </a:rPr>
              <a:t>https://commons.wikimedia.org/w/index.php?curid=9749649</a:t>
            </a:r>
            <a:r>
              <a:rPr lang="en-US" sz="1400" b="0" i="0" u="none" strike="noStrike" cap="none" dirty="0">
                <a:solidFill>
                  <a:schemeClr val="dk1"/>
                </a:solidFill>
                <a:latin typeface="Calibri"/>
                <a:ea typeface="Calibri"/>
                <a:cs typeface="Calibri"/>
                <a:sym typeface="Calibri"/>
              </a:rPr>
              <a:t>, CC BY 3.0 CZ</a:t>
            </a:r>
            <a:endParaRPr dirty="0"/>
          </a:p>
          <a:p>
            <a:pPr marL="298780" marR="0" lvl="0" indent="-209880" algn="l" rtl="0">
              <a:spcBef>
                <a:spcPts val="0"/>
              </a:spcBef>
              <a:spcAft>
                <a:spcPts val="0"/>
              </a:spcAft>
              <a:buClr>
                <a:schemeClr val="dk1"/>
              </a:buClr>
              <a:buSzPts val="1400"/>
              <a:buFont typeface="Arial"/>
              <a:buNone/>
            </a:pPr>
            <a:endParaRPr sz="1400" b="0" i="0" u="none" strike="noStrike" cap="none" dirty="0">
              <a:solidFill>
                <a:schemeClr val="dk1"/>
              </a:solidFill>
              <a:latin typeface="Calibri"/>
              <a:ea typeface="Calibri"/>
              <a:cs typeface="Calibri"/>
              <a:sym typeface="Calibri"/>
            </a:endParaRPr>
          </a:p>
        </p:txBody>
      </p:sp>
      <p:sp>
        <p:nvSpPr>
          <p:cNvPr id="549" name="Google Shape;549;p40: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8</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3418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41: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p41: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Armed poachers bring instability to a region and often operate in sensitive border regions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Illegal wildlife trade damages tourism, a vital source of income for many countries, local communities and travel providers.  Tourists avoid unstable regions and those who travel to view the natural environment and wildlife are more likely to stay away.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The illegal wildlife trade brings animals into close contact with people and encourages the spread of disease.  Examples of diseases which are known to move from wildlife to people include Ebola and SARS (Severe Acute Respiratory Syndrome).  Both have resulted in death and suffering.</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The illegal wildlife trade is big business – organized crime and corruption are both supported by these activities.</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Smugglers don’t pay tax and cause a significant loss of income to governments.</a:t>
            </a:r>
            <a:endParaRPr dirty="0"/>
          </a:p>
        </p:txBody>
      </p:sp>
      <p:sp>
        <p:nvSpPr>
          <p:cNvPr id="565" name="Google Shape;565;p41: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9</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9701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3_Title Slide">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b="13249"/>
          <a:stretch/>
        </p:blipFill>
        <p:spPr>
          <a:xfrm>
            <a:off x="0" y="0"/>
            <a:ext cx="9144000" cy="5967400"/>
          </a:xfrm>
          <a:prstGeom prst="rect">
            <a:avLst/>
          </a:prstGeom>
          <a:noFill/>
          <a:ln>
            <a:noFill/>
          </a:ln>
        </p:spPr>
      </p:pic>
    </p:spTree>
    <p:extLst>
      <p:ext uri="{BB962C8B-B14F-4D97-AF65-F5344CB8AC3E}">
        <p14:creationId xmlns:p14="http://schemas.microsoft.com/office/powerpoint/2010/main" val="1311916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390370-43A7-FF4D-A7AF-C822179565AF}" type="datetimeFigureOut">
              <a:rPr lang="en-US" smtClean="0"/>
              <a:t>9/18/19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390370-43A7-FF4D-A7AF-C822179565AF}" type="datetimeFigureOut">
              <a:rPr lang="en-US" smtClean="0"/>
              <a:t>9/18/19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390370-43A7-FF4D-A7AF-C822179565AF}" type="datetimeFigureOut">
              <a:rPr lang="en-US" smtClean="0"/>
              <a:t>9/18/19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390370-43A7-FF4D-A7AF-C822179565AF}" type="datetimeFigureOut">
              <a:rPr lang="en-US" smtClean="0"/>
              <a:t>9/18/19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390370-43A7-FF4D-A7AF-C822179565AF}" type="datetimeFigureOut">
              <a:rPr lang="en-US" smtClean="0"/>
              <a:t>9/18/19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390370-43A7-FF4D-A7AF-C822179565AF}" type="datetimeFigureOut">
              <a:rPr lang="en-US" smtClean="0"/>
              <a:t>9/18/19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390370-43A7-FF4D-A7AF-C822179565AF}" type="datetimeFigureOut">
              <a:rPr lang="en-US" smtClean="0"/>
              <a:t>9/18/19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5F421-22E5-3E4F-8DBE-C42730DC1BE9}" type="slidenum">
              <a:rPr lang="en-US" smtClean="0"/>
              <a:t>‹#›</a:t>
            </a:fld>
            <a:endParaRPr lang="en-US"/>
          </a:p>
        </p:txBody>
      </p:sp>
    </p:spTree>
    <p:extLst>
      <p:ext uri="{BB962C8B-B14F-4D97-AF65-F5344CB8AC3E}">
        <p14:creationId xmlns:p14="http://schemas.microsoft.com/office/powerpoint/2010/main" val="1152946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Lst>
  <p:txStyles>
    <p:titleStyle>
      <a:lvl1pPr algn="l"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www.routespartnership.org/"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2"/>
          <p:cNvSpPr txBox="1"/>
          <p:nvPr/>
        </p:nvSpPr>
        <p:spPr>
          <a:xfrm>
            <a:off x="670121" y="786587"/>
            <a:ext cx="5616624" cy="437042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dirty="0">
                <a:solidFill>
                  <a:srgbClr val="002F6C"/>
                </a:solidFill>
                <a:ea typeface="Arial"/>
                <a:cs typeface="Arial"/>
                <a:sym typeface="Arial"/>
              </a:rPr>
              <a:t>Impact of </a:t>
            </a:r>
            <a:endParaRPr dirty="0"/>
          </a:p>
          <a:p>
            <a:pPr marL="0" marR="0" lvl="0" indent="0" algn="l" rtl="0">
              <a:spcBef>
                <a:spcPts val="0"/>
              </a:spcBef>
              <a:spcAft>
                <a:spcPts val="0"/>
              </a:spcAft>
              <a:buNone/>
            </a:pPr>
            <a:r>
              <a:rPr lang="en-US" sz="8000" dirty="0">
                <a:solidFill>
                  <a:schemeClr val="accent1"/>
                </a:solidFill>
                <a:ea typeface="Arial"/>
                <a:cs typeface="Arial"/>
                <a:sym typeface="Arial"/>
              </a:rPr>
              <a:t>Wildlife</a:t>
            </a:r>
            <a:r>
              <a:rPr lang="en-US" sz="8000" dirty="0">
                <a:solidFill>
                  <a:srgbClr val="CC163F"/>
                </a:solidFill>
                <a:ea typeface="Arial"/>
                <a:cs typeface="Arial"/>
                <a:sym typeface="Arial"/>
              </a:rPr>
              <a:t> </a:t>
            </a:r>
            <a:endParaRPr dirty="0"/>
          </a:p>
          <a:p>
            <a:pPr marL="0" marR="0" lvl="0" indent="0" algn="l" rtl="0">
              <a:spcBef>
                <a:spcPts val="0"/>
              </a:spcBef>
              <a:spcAft>
                <a:spcPts val="0"/>
              </a:spcAft>
              <a:buNone/>
            </a:pPr>
            <a:r>
              <a:rPr lang="en-US" sz="7200" dirty="0">
                <a:solidFill>
                  <a:srgbClr val="002F6C"/>
                </a:solidFill>
                <a:ea typeface="Arial"/>
                <a:cs typeface="Arial"/>
                <a:sym typeface="Arial"/>
              </a:rPr>
              <a:t>Trafficking on species</a:t>
            </a:r>
            <a:endParaRPr sz="1800" dirty="0">
              <a:solidFill>
                <a:srgbClr val="002F6C"/>
              </a:solidFill>
              <a:ea typeface="Arial"/>
              <a:cs typeface="Arial"/>
              <a:sym typeface="Arial"/>
            </a:endParaRPr>
          </a:p>
          <a:p>
            <a:pPr marL="0" marR="0" lvl="0" indent="0" algn="l" rtl="0">
              <a:spcBef>
                <a:spcPts val="0"/>
              </a:spcBef>
              <a:spcAft>
                <a:spcPts val="0"/>
              </a:spcAft>
              <a:buNone/>
            </a:pPr>
            <a:endParaRPr sz="1800" dirty="0">
              <a:solidFill>
                <a:srgbClr val="002F6C"/>
              </a:solidFill>
              <a:ea typeface="Arial"/>
              <a:cs typeface="Arial"/>
              <a:sym typeface="Arial"/>
            </a:endParaRPr>
          </a:p>
        </p:txBody>
      </p:sp>
      <p:cxnSp>
        <p:nvCxnSpPr>
          <p:cNvPr id="124" name="Google Shape;124;p12"/>
          <p:cNvCxnSpPr/>
          <p:nvPr/>
        </p:nvCxnSpPr>
        <p:spPr>
          <a:xfrm>
            <a:off x="8244408" y="1088740"/>
            <a:ext cx="0" cy="4680520"/>
          </a:xfrm>
          <a:prstGeom prst="straightConnector1">
            <a:avLst/>
          </a:prstGeom>
          <a:noFill/>
          <a:ln w="25400" cap="flat" cmpd="sng">
            <a:solidFill>
              <a:srgbClr val="052E65"/>
            </a:solidFill>
            <a:prstDash val="solid"/>
            <a:round/>
            <a:headEnd type="none" w="sm" len="sm"/>
            <a:tailEnd type="none" w="sm" len="sm"/>
          </a:ln>
        </p:spPr>
      </p:cxnSp>
      <p:sp>
        <p:nvSpPr>
          <p:cNvPr id="4" name="Teardrop 3"/>
          <p:cNvSpPr/>
          <p:nvPr/>
        </p:nvSpPr>
        <p:spPr>
          <a:xfrm>
            <a:off x="5086351" y="0"/>
            <a:ext cx="4057649" cy="3943351"/>
          </a:xfrm>
          <a:prstGeom prst="teardrop">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736554" y="625703"/>
            <a:ext cx="3058045" cy="2893100"/>
          </a:xfrm>
          <a:prstGeom prst="rect">
            <a:avLst/>
          </a:prstGeom>
          <a:noFill/>
        </p:spPr>
        <p:txBody>
          <a:bodyPr wrap="square" rtlCol="0">
            <a:spAutoFit/>
          </a:bodyPr>
          <a:lstStyle/>
          <a:p>
            <a:r>
              <a:rPr lang="en-US" sz="1400" dirty="0"/>
              <a:t>PLEASE DELETE THIS NOTE BEFORE PRESENTING THIS SLIDE. </a:t>
            </a:r>
          </a:p>
          <a:p>
            <a:endParaRPr lang="en-US" sz="1400" dirty="0"/>
          </a:p>
          <a:p>
            <a:r>
              <a:rPr lang="en-US" sz="1400" dirty="0"/>
              <a:t>Please note that this is not a separate presentation or set, just a continuation of slides from one complete </a:t>
            </a:r>
            <a:r>
              <a:rPr lang="en-US" sz="1400" dirty="0" err="1"/>
              <a:t>powerpoint</a:t>
            </a:r>
            <a:r>
              <a:rPr lang="en-US" sz="1400" dirty="0"/>
              <a:t>, split into 3 sections to allow for a manageable </a:t>
            </a:r>
            <a:r>
              <a:rPr lang="en-US" sz="1400" dirty="0" err="1"/>
              <a:t>filesize</a:t>
            </a:r>
            <a:r>
              <a:rPr lang="en-US" sz="1400" dirty="0"/>
              <a:t> for upload/download from toolkit. </a:t>
            </a:r>
          </a:p>
          <a:p>
            <a:r>
              <a:rPr lang="en-US" sz="1400" dirty="0"/>
              <a:t>This is section 3/3, covering impact of wildlife trafficking on species and who can help support the aviation industry to counter wildlife trafficking.</a:t>
            </a:r>
          </a:p>
        </p:txBody>
      </p:sp>
    </p:spTree>
    <p:extLst>
      <p:ext uri="{BB962C8B-B14F-4D97-AF65-F5344CB8AC3E}">
        <p14:creationId xmlns:p14="http://schemas.microsoft.com/office/powerpoint/2010/main" val="710298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2"/>
          <p:cNvSpPr txBox="1"/>
          <p:nvPr/>
        </p:nvSpPr>
        <p:spPr>
          <a:xfrm>
            <a:off x="670121" y="786587"/>
            <a:ext cx="5616624" cy="437042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dirty="0">
                <a:solidFill>
                  <a:srgbClr val="002F6C"/>
                </a:solidFill>
                <a:ea typeface="Arial"/>
                <a:cs typeface="Arial"/>
                <a:sym typeface="Arial"/>
              </a:rPr>
              <a:t>Who can help counter</a:t>
            </a:r>
            <a:endParaRPr sz="1400" dirty="0"/>
          </a:p>
          <a:p>
            <a:pPr marL="0" marR="0" lvl="0" indent="0" algn="l" rtl="0">
              <a:spcBef>
                <a:spcPts val="0"/>
              </a:spcBef>
              <a:spcAft>
                <a:spcPts val="0"/>
              </a:spcAft>
              <a:buNone/>
            </a:pPr>
            <a:r>
              <a:rPr lang="en-US" sz="6600" dirty="0">
                <a:solidFill>
                  <a:schemeClr val="accent1"/>
                </a:solidFill>
                <a:ea typeface="Arial"/>
                <a:cs typeface="Arial"/>
                <a:sym typeface="Arial"/>
              </a:rPr>
              <a:t>Wildlife </a:t>
            </a:r>
            <a:endParaRPr sz="1400" dirty="0">
              <a:solidFill>
                <a:schemeClr val="accent1"/>
              </a:solidFill>
            </a:endParaRPr>
          </a:p>
          <a:p>
            <a:pPr marL="0" marR="0" lvl="0" indent="0" algn="l" rtl="0">
              <a:spcBef>
                <a:spcPts val="0"/>
              </a:spcBef>
              <a:spcAft>
                <a:spcPts val="0"/>
              </a:spcAft>
              <a:buNone/>
            </a:pPr>
            <a:r>
              <a:rPr lang="en-US" sz="6000" dirty="0">
                <a:solidFill>
                  <a:srgbClr val="002F6C"/>
                </a:solidFill>
                <a:ea typeface="Arial"/>
                <a:cs typeface="Arial"/>
                <a:sym typeface="Arial"/>
              </a:rPr>
              <a:t>Trafficking in aviation?</a:t>
            </a:r>
            <a:endParaRPr sz="1400" dirty="0">
              <a:solidFill>
                <a:srgbClr val="002F6C"/>
              </a:solidFill>
              <a:ea typeface="Arial"/>
              <a:cs typeface="Arial"/>
              <a:sym typeface="Arial"/>
            </a:endParaRPr>
          </a:p>
        </p:txBody>
      </p:sp>
      <p:cxnSp>
        <p:nvCxnSpPr>
          <p:cNvPr id="124" name="Google Shape;124;p12"/>
          <p:cNvCxnSpPr/>
          <p:nvPr/>
        </p:nvCxnSpPr>
        <p:spPr>
          <a:xfrm>
            <a:off x="8244408" y="1088740"/>
            <a:ext cx="0" cy="4680520"/>
          </a:xfrm>
          <a:prstGeom prst="straightConnector1">
            <a:avLst/>
          </a:prstGeom>
          <a:noFill/>
          <a:ln w="25400" cap="flat" cmpd="sng">
            <a:solidFill>
              <a:srgbClr val="052E65"/>
            </a:solidFill>
            <a:prstDash val="solid"/>
            <a:round/>
            <a:headEnd type="none" w="sm" len="sm"/>
            <a:tailEnd type="none" w="sm" len="sm"/>
          </a:ln>
        </p:spPr>
      </p:cxnSp>
    </p:spTree>
    <p:extLst>
      <p:ext uri="{BB962C8B-B14F-4D97-AF65-F5344CB8AC3E}">
        <p14:creationId xmlns:p14="http://schemas.microsoft.com/office/powerpoint/2010/main" val="662128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66298" t="12542" b="62388"/>
          <a:stretch/>
        </p:blipFill>
        <p:spPr>
          <a:xfrm>
            <a:off x="72348" y="4967344"/>
            <a:ext cx="1976389" cy="792088"/>
          </a:xfrm>
          <a:prstGeom prst="rect">
            <a:avLst/>
          </a:prstGeom>
        </p:spPr>
      </p:pic>
      <p:sp>
        <p:nvSpPr>
          <p:cNvPr id="16" name="Rectangle 15"/>
          <p:cNvSpPr/>
          <p:nvPr/>
        </p:nvSpPr>
        <p:spPr>
          <a:xfrm>
            <a:off x="2739" y="-1"/>
            <a:ext cx="9141261" cy="887199"/>
          </a:xfrm>
          <a:prstGeom prst="rect">
            <a:avLst/>
          </a:prstGeom>
          <a:solidFill>
            <a:srgbClr val="1E5492"/>
          </a:solidFill>
          <a:ln>
            <a:solidFill>
              <a:srgbClr val="1E54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7" name="TextBox 16"/>
          <p:cNvSpPr txBox="1"/>
          <p:nvPr/>
        </p:nvSpPr>
        <p:spPr>
          <a:xfrm>
            <a:off x="241533" y="116632"/>
            <a:ext cx="8902467" cy="584775"/>
          </a:xfrm>
          <a:prstGeom prst="rect">
            <a:avLst/>
          </a:prstGeom>
          <a:noFill/>
        </p:spPr>
        <p:txBody>
          <a:bodyPr wrap="square" rtlCol="0">
            <a:spAutoFit/>
          </a:bodyPr>
          <a:lstStyle/>
          <a:p>
            <a:r>
              <a:rPr lang="en-US" sz="3200" dirty="0">
                <a:solidFill>
                  <a:srgbClr val="FFFFFF"/>
                </a:solidFill>
              </a:rPr>
              <a:t>Airports can intercept illegal wildlife trade</a:t>
            </a:r>
          </a:p>
        </p:txBody>
      </p:sp>
      <p:sp>
        <p:nvSpPr>
          <p:cNvPr id="15" name="TextBox 14"/>
          <p:cNvSpPr txBox="1"/>
          <p:nvPr/>
        </p:nvSpPr>
        <p:spPr>
          <a:xfrm>
            <a:off x="188011" y="984940"/>
            <a:ext cx="3245354" cy="584775"/>
          </a:xfrm>
          <a:prstGeom prst="rect">
            <a:avLst/>
          </a:prstGeom>
          <a:noFill/>
        </p:spPr>
        <p:txBody>
          <a:bodyPr wrap="square" rtlCol="0">
            <a:spAutoFit/>
          </a:bodyPr>
          <a:lstStyle/>
          <a:p>
            <a:r>
              <a:rPr lang="en-US" sz="3200" dirty="0">
                <a:solidFill>
                  <a:srgbClr val="BA0C2F"/>
                </a:solidFill>
              </a:rPr>
              <a:t>Overland</a:t>
            </a:r>
          </a:p>
        </p:txBody>
      </p:sp>
      <p:sp>
        <p:nvSpPr>
          <p:cNvPr id="18" name="TextBox 17"/>
          <p:cNvSpPr txBox="1"/>
          <p:nvPr/>
        </p:nvSpPr>
        <p:spPr>
          <a:xfrm>
            <a:off x="6584431" y="1045643"/>
            <a:ext cx="2376264" cy="584775"/>
          </a:xfrm>
          <a:prstGeom prst="rect">
            <a:avLst/>
          </a:prstGeom>
          <a:noFill/>
        </p:spPr>
        <p:txBody>
          <a:bodyPr wrap="square" rtlCol="0">
            <a:spAutoFit/>
          </a:bodyPr>
          <a:lstStyle/>
          <a:p>
            <a:pPr algn="ctr"/>
            <a:r>
              <a:rPr lang="en-US" sz="3200" dirty="0">
                <a:solidFill>
                  <a:srgbClr val="BA0C2F"/>
                </a:solidFill>
              </a:rPr>
              <a:t>Air and Sea</a:t>
            </a: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48826" t="52450" r="21532" b="17247"/>
          <a:stretch/>
        </p:blipFill>
        <p:spPr>
          <a:xfrm>
            <a:off x="7247182" y="3426325"/>
            <a:ext cx="1719708" cy="947199"/>
          </a:xfrm>
          <a:prstGeom prst="rect">
            <a:avLst/>
          </a:prstGeom>
        </p:spPr>
      </p:pic>
      <p:pic>
        <p:nvPicPr>
          <p:cNvPr id="11" name="Picture 2" descr="C:\Users\Tom\Downloads\GLSS_YB_Analyze_PA_Bottleneck-1024x323.png"/>
          <p:cNvPicPr>
            <a:picLocks noChangeAspect="1" noChangeArrowheads="1"/>
          </p:cNvPicPr>
          <p:nvPr/>
        </p:nvPicPr>
        <p:blipFill>
          <a:blip r:embed="rId4" cstate="print"/>
          <a:srcRect/>
          <a:stretch>
            <a:fillRect/>
          </a:stretch>
        </p:blipFill>
        <p:spPr bwMode="auto">
          <a:xfrm>
            <a:off x="3308673" y="3073356"/>
            <a:ext cx="3077025" cy="970585"/>
          </a:xfrm>
          <a:prstGeom prst="rect">
            <a:avLst/>
          </a:prstGeom>
          <a:noFill/>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21402" t="52450" r="52914" b="19479"/>
          <a:stretch/>
        </p:blipFill>
        <p:spPr>
          <a:xfrm flipH="1">
            <a:off x="7308304" y="2419853"/>
            <a:ext cx="1490075" cy="877411"/>
          </a:xfrm>
          <a:prstGeom prst="rect">
            <a:avLst/>
          </a:prstGeom>
        </p:spPr>
      </p:pic>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42057" t="12542" r="34399" b="62388"/>
          <a:stretch/>
        </p:blipFill>
        <p:spPr>
          <a:xfrm>
            <a:off x="268454" y="3743523"/>
            <a:ext cx="1584176" cy="908856"/>
          </a:xfrm>
          <a:prstGeom prst="rect">
            <a:avLst/>
          </a:prstGeom>
        </p:spPr>
      </p:pic>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20381" t="12542" r="59286" b="62388"/>
          <a:stretch/>
        </p:blipFill>
        <p:spPr>
          <a:xfrm>
            <a:off x="376466" y="2622846"/>
            <a:ext cx="1368152" cy="908856"/>
          </a:xfrm>
          <a:prstGeom prst="rect">
            <a:avLst/>
          </a:prstGeom>
        </p:spPr>
      </p:pic>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1400" t="12542" r="81157" b="62388"/>
          <a:stretch/>
        </p:blipFill>
        <p:spPr>
          <a:xfrm>
            <a:off x="473708" y="1631901"/>
            <a:ext cx="1173669" cy="908856"/>
          </a:xfrm>
          <a:prstGeom prst="rect">
            <a:avLst/>
          </a:prstGeom>
        </p:spPr>
      </p:pic>
      <p:sp>
        <p:nvSpPr>
          <p:cNvPr id="3" name="Rectangle 2"/>
          <p:cNvSpPr/>
          <p:nvPr/>
        </p:nvSpPr>
        <p:spPr>
          <a:xfrm>
            <a:off x="3347134" y="2096273"/>
            <a:ext cx="2827640" cy="830997"/>
          </a:xfrm>
          <a:prstGeom prst="rect">
            <a:avLst/>
          </a:prstGeom>
        </p:spPr>
        <p:txBody>
          <a:bodyPr wrap="square">
            <a:spAutoFit/>
          </a:bodyPr>
          <a:lstStyle/>
          <a:p>
            <a:pPr algn="ctr">
              <a:defRPr/>
            </a:pPr>
            <a:r>
              <a:rPr lang="en-US" sz="2400" dirty="0">
                <a:solidFill>
                  <a:srgbClr val="002F6C"/>
                </a:solidFill>
              </a:rPr>
              <a:t>Ports constrict wildlife trade flows</a:t>
            </a:r>
          </a:p>
        </p:txBody>
      </p:sp>
      <p:sp>
        <p:nvSpPr>
          <p:cNvPr id="20" name="Rectangle 19"/>
          <p:cNvSpPr/>
          <p:nvPr/>
        </p:nvSpPr>
        <p:spPr>
          <a:xfrm>
            <a:off x="3031906" y="4388177"/>
            <a:ext cx="3630558" cy="1200329"/>
          </a:xfrm>
          <a:prstGeom prst="rect">
            <a:avLst/>
          </a:prstGeom>
        </p:spPr>
        <p:txBody>
          <a:bodyPr wrap="square">
            <a:spAutoFit/>
          </a:bodyPr>
          <a:lstStyle/>
          <a:p>
            <a:pPr algn="ctr">
              <a:defRPr/>
            </a:pPr>
            <a:r>
              <a:rPr lang="en-US" dirty="0">
                <a:solidFill>
                  <a:srgbClr val="002F6C"/>
                </a:solidFill>
              </a:rPr>
              <a:t>They provide opportunities for partnerships with transport, logistics and law enforcement to detect and intercept illegal wildlife trade </a:t>
            </a:r>
          </a:p>
        </p:txBody>
      </p:sp>
      <p:cxnSp>
        <p:nvCxnSpPr>
          <p:cNvPr id="117762" name="Straight Arrow Connector 117761"/>
          <p:cNvCxnSpPr/>
          <p:nvPr/>
        </p:nvCxnSpPr>
        <p:spPr>
          <a:xfrm>
            <a:off x="2034443" y="2032541"/>
            <a:ext cx="925625" cy="1064885"/>
          </a:xfrm>
          <a:prstGeom prst="straightConnector1">
            <a:avLst/>
          </a:prstGeom>
          <a:ln>
            <a:solidFill>
              <a:srgbClr val="1E5492"/>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2034442" y="2996952"/>
            <a:ext cx="878343" cy="347709"/>
          </a:xfrm>
          <a:prstGeom prst="straightConnector1">
            <a:avLst/>
          </a:prstGeom>
          <a:ln>
            <a:solidFill>
              <a:srgbClr val="1E5492"/>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V="1">
            <a:off x="2051718" y="3689353"/>
            <a:ext cx="861067" cy="416348"/>
          </a:xfrm>
          <a:prstGeom prst="straightConnector1">
            <a:avLst/>
          </a:prstGeom>
          <a:ln>
            <a:solidFill>
              <a:srgbClr val="1E5492"/>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flipV="1">
            <a:off x="2034442" y="3935641"/>
            <a:ext cx="925626" cy="1373960"/>
          </a:xfrm>
          <a:prstGeom prst="straightConnector1">
            <a:avLst/>
          </a:prstGeom>
          <a:ln>
            <a:solidFill>
              <a:srgbClr val="1E549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flipV="1">
            <a:off x="6448326" y="3142249"/>
            <a:ext cx="798856" cy="269029"/>
          </a:xfrm>
          <a:prstGeom prst="straightConnector1">
            <a:avLst/>
          </a:prstGeom>
          <a:ln>
            <a:solidFill>
              <a:srgbClr val="CD163F"/>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endCxn id="9" idx="1"/>
          </p:cNvCxnSpPr>
          <p:nvPr/>
        </p:nvCxnSpPr>
        <p:spPr>
          <a:xfrm>
            <a:off x="6446820" y="3712463"/>
            <a:ext cx="800362" cy="187462"/>
          </a:xfrm>
          <a:prstGeom prst="straightConnector1">
            <a:avLst/>
          </a:prstGeom>
          <a:ln>
            <a:solidFill>
              <a:srgbClr val="CD163F"/>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76168" y="670356"/>
            <a:ext cx="7032136" cy="31051"/>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8089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1"/>
          <p:cNvSpPr/>
          <p:nvPr/>
        </p:nvSpPr>
        <p:spPr>
          <a:xfrm>
            <a:off x="331085" y="2276872"/>
            <a:ext cx="3001516" cy="2088232"/>
          </a:xfrm>
          <a:prstGeom prst="rect">
            <a:avLst/>
          </a:prstGeom>
          <a:solidFill>
            <a:srgbClr val="FFFFFF"/>
          </a:solidFill>
          <a:ln w="1905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
        <p:nvSpPr>
          <p:cNvPr id="89" name="Google Shape;89;p11"/>
          <p:cNvSpPr txBox="1"/>
          <p:nvPr/>
        </p:nvSpPr>
        <p:spPr>
          <a:xfrm>
            <a:off x="3613077" y="1196752"/>
            <a:ext cx="5530924" cy="44012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rgbClr val="002F6C"/>
                </a:solidFill>
                <a:ea typeface="Arial"/>
                <a:cs typeface="Arial"/>
                <a:sym typeface="Arial"/>
              </a:rPr>
              <a:t>IATA:</a:t>
            </a:r>
            <a:endParaRPr dirty="0"/>
          </a:p>
          <a:p>
            <a:pPr marL="285750" marR="0" lvl="0" indent="-285750" algn="l" rtl="0">
              <a:spcBef>
                <a:spcPts val="0"/>
              </a:spcBef>
              <a:spcAft>
                <a:spcPts val="0"/>
              </a:spcAft>
              <a:buClr>
                <a:srgbClr val="002F6C"/>
              </a:buClr>
              <a:buSzPts val="2800"/>
              <a:buFont typeface="Arial"/>
              <a:buChar char="•"/>
            </a:pPr>
            <a:endParaRPr lang="en-US" sz="2800" dirty="0">
              <a:solidFill>
                <a:srgbClr val="002F6C"/>
              </a:solidFill>
              <a:ea typeface="Arial"/>
              <a:cs typeface="Arial"/>
              <a:sym typeface="Arial"/>
            </a:endParaRPr>
          </a:p>
          <a:p>
            <a:pPr marL="285750" marR="0" lvl="0" indent="-285750" algn="l" rtl="0">
              <a:spcBef>
                <a:spcPts val="0"/>
              </a:spcBef>
              <a:spcAft>
                <a:spcPts val="0"/>
              </a:spcAft>
              <a:buClr>
                <a:srgbClr val="002F6C"/>
              </a:buClr>
              <a:buSzPts val="2800"/>
              <a:buFont typeface="Arial"/>
              <a:buChar char="•"/>
            </a:pPr>
            <a:r>
              <a:rPr lang="en-US" sz="2800" dirty="0">
                <a:solidFill>
                  <a:srgbClr val="002F6C"/>
                </a:solidFill>
                <a:ea typeface="Arial"/>
                <a:cs typeface="Arial"/>
                <a:sym typeface="Arial"/>
              </a:rPr>
              <a:t>Taskforce aims to examine the role of the transport industry</a:t>
            </a:r>
            <a:endParaRPr dirty="0"/>
          </a:p>
          <a:p>
            <a:pPr marL="285750" marR="0" lvl="0" indent="-285750" algn="l" rtl="0">
              <a:spcBef>
                <a:spcPts val="0"/>
              </a:spcBef>
              <a:spcAft>
                <a:spcPts val="0"/>
              </a:spcAft>
              <a:buClr>
                <a:srgbClr val="002F6C"/>
              </a:buClr>
              <a:buSzPts val="2800"/>
              <a:buFont typeface="Arial"/>
              <a:buChar char="•"/>
            </a:pPr>
            <a:r>
              <a:rPr lang="en-US" sz="2800" dirty="0">
                <a:solidFill>
                  <a:srgbClr val="002F6C"/>
                </a:solidFill>
                <a:ea typeface="Arial"/>
                <a:cs typeface="Arial"/>
                <a:sym typeface="Arial"/>
              </a:rPr>
              <a:t>Has denounced the illegal trade in wildlife and wildlife products </a:t>
            </a:r>
            <a:endParaRPr dirty="0"/>
          </a:p>
          <a:p>
            <a:pPr marL="285750" marR="0" lvl="0" indent="-285750" algn="l" rtl="0">
              <a:spcBef>
                <a:spcPts val="0"/>
              </a:spcBef>
              <a:spcAft>
                <a:spcPts val="0"/>
              </a:spcAft>
              <a:buClr>
                <a:srgbClr val="002F6C"/>
              </a:buClr>
              <a:buSzPts val="2800"/>
              <a:buFont typeface="Arial"/>
              <a:buChar char="•"/>
            </a:pPr>
            <a:r>
              <a:rPr lang="en-US" sz="2800" dirty="0">
                <a:solidFill>
                  <a:srgbClr val="002F6C"/>
                </a:solidFill>
                <a:ea typeface="Arial"/>
                <a:cs typeface="Arial"/>
                <a:sym typeface="Arial"/>
              </a:rPr>
              <a:t>Has developed a pledge for the transport industry</a:t>
            </a:r>
            <a:endParaRPr dirty="0"/>
          </a:p>
        </p:txBody>
      </p:sp>
      <p:cxnSp>
        <p:nvCxnSpPr>
          <p:cNvPr id="90" name="Google Shape;90;p11"/>
          <p:cNvCxnSpPr/>
          <p:nvPr/>
        </p:nvCxnSpPr>
        <p:spPr>
          <a:xfrm>
            <a:off x="3707904" y="1700808"/>
            <a:ext cx="1656184" cy="0"/>
          </a:xfrm>
          <a:prstGeom prst="straightConnector1">
            <a:avLst/>
          </a:prstGeom>
          <a:noFill/>
          <a:ln w="12700" cap="flat" cmpd="sng">
            <a:solidFill>
              <a:srgbClr val="002F6C"/>
            </a:solidFill>
            <a:prstDash val="solid"/>
            <a:round/>
            <a:headEnd type="none" w="sm" len="sm"/>
            <a:tailEnd type="none" w="sm" len="sm"/>
          </a:ln>
        </p:spPr>
      </p:cxnSp>
      <p:sp>
        <p:nvSpPr>
          <p:cNvPr id="91" name="Google Shape;91;p11"/>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92" name="Google Shape;92;p11"/>
          <p:cNvSpPr txBox="1"/>
          <p:nvPr/>
        </p:nvSpPr>
        <p:spPr>
          <a:xfrm>
            <a:off x="251521" y="107921"/>
            <a:ext cx="889248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IATA: Working to combat Wildlife Trafficking</a:t>
            </a:r>
            <a:endParaRPr dirty="0"/>
          </a:p>
        </p:txBody>
      </p:sp>
      <p:pic>
        <p:nvPicPr>
          <p:cNvPr id="93" name="Google Shape;93;p11"/>
          <p:cNvPicPr preferRelativeResize="0"/>
          <p:nvPr/>
        </p:nvPicPr>
        <p:blipFill rotWithShape="1">
          <a:blip r:embed="rId3">
            <a:alphaModFix/>
          </a:blip>
          <a:srcRect/>
          <a:stretch/>
        </p:blipFill>
        <p:spPr>
          <a:xfrm>
            <a:off x="403093" y="2425638"/>
            <a:ext cx="2857500" cy="1790700"/>
          </a:xfrm>
          <a:prstGeom prst="rect">
            <a:avLst/>
          </a:prstGeom>
          <a:noFill/>
          <a:ln>
            <a:noFill/>
          </a:ln>
        </p:spPr>
      </p:pic>
      <p:cxnSp>
        <p:nvCxnSpPr>
          <p:cNvPr id="94" name="Google Shape;94;p11"/>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Tree>
    <p:extLst>
      <p:ext uri="{BB962C8B-B14F-4D97-AF65-F5344CB8AC3E}">
        <p14:creationId xmlns:p14="http://schemas.microsoft.com/office/powerpoint/2010/main" val="1879180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2"/>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sp>
        <p:nvSpPr>
          <p:cNvPr id="101" name="Google Shape;101;p12"/>
          <p:cNvSpPr txBox="1"/>
          <p:nvPr/>
        </p:nvSpPr>
        <p:spPr>
          <a:xfrm>
            <a:off x="251520" y="107921"/>
            <a:ext cx="8885616"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United For Wildlife: </a:t>
            </a:r>
            <a:r>
              <a:rPr lang="en-US" sz="3200">
                <a:solidFill>
                  <a:srgbClr val="FFFFFF"/>
                </a:solidFill>
                <a:ea typeface="Arial"/>
                <a:cs typeface="Arial"/>
                <a:sym typeface="Arial"/>
              </a:rPr>
              <a:t>Creating Transport Partnerships</a:t>
            </a:r>
            <a:endParaRPr dirty="0"/>
          </a:p>
        </p:txBody>
      </p:sp>
      <p:pic>
        <p:nvPicPr>
          <p:cNvPr id="102" name="Google Shape;102;p12"/>
          <p:cNvPicPr preferRelativeResize="0"/>
          <p:nvPr/>
        </p:nvPicPr>
        <p:blipFill rotWithShape="1">
          <a:blip r:embed="rId3">
            <a:alphaModFix/>
          </a:blip>
          <a:srcRect l="-28" t="-19153" r="3967" b="-1"/>
          <a:stretch/>
        </p:blipFill>
        <p:spPr>
          <a:xfrm>
            <a:off x="-6864" y="656889"/>
            <a:ext cx="9144000" cy="5219475"/>
          </a:xfrm>
          <a:prstGeom prst="rect">
            <a:avLst/>
          </a:prstGeom>
          <a:noFill/>
          <a:ln>
            <a:noFill/>
          </a:ln>
        </p:spPr>
      </p:pic>
      <p:cxnSp>
        <p:nvCxnSpPr>
          <p:cNvPr id="103" name="Google Shape;103;p12"/>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2" name="Rectangle 1"/>
          <p:cNvSpPr/>
          <p:nvPr/>
        </p:nvSpPr>
        <p:spPr>
          <a:xfrm>
            <a:off x="-6864" y="5876364"/>
            <a:ext cx="9150864" cy="753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739" y="901486"/>
            <a:ext cx="9150864" cy="591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4227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12" name="Google Shape;112;p11"/>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113" name="Google Shape;113;p11"/>
          <p:cNvCxnSpPr/>
          <p:nvPr/>
        </p:nvCxnSpPr>
        <p:spPr>
          <a:xfrm>
            <a:off x="241533" y="701407"/>
            <a:ext cx="5698619" cy="0"/>
          </a:xfrm>
          <a:prstGeom prst="straightConnector1">
            <a:avLst/>
          </a:prstGeom>
          <a:noFill/>
          <a:ln w="12700" cap="flat" cmpd="sng">
            <a:solidFill>
              <a:srgbClr val="FFFFFF"/>
            </a:solidFill>
            <a:prstDash val="solid"/>
            <a:round/>
            <a:headEnd type="none" w="sm" len="sm"/>
            <a:tailEnd type="none" w="sm" len="sm"/>
          </a:ln>
        </p:spPr>
      </p:cxnSp>
      <p:sp>
        <p:nvSpPr>
          <p:cNvPr id="114" name="Google Shape;114;p11"/>
          <p:cNvSpPr txBox="1"/>
          <p:nvPr/>
        </p:nvSpPr>
        <p:spPr>
          <a:xfrm>
            <a:off x="241533" y="116632"/>
            <a:ext cx="890246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The ROUTES partnership</a:t>
            </a:r>
            <a:endParaRPr dirty="0"/>
          </a:p>
        </p:txBody>
      </p:sp>
      <p:sp>
        <p:nvSpPr>
          <p:cNvPr id="13" name="Google Shape;40;p6"/>
          <p:cNvSpPr txBox="1"/>
          <p:nvPr/>
        </p:nvSpPr>
        <p:spPr>
          <a:xfrm>
            <a:off x="637011" y="1592997"/>
            <a:ext cx="7872716" cy="248296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002F6C"/>
                </a:solidFill>
                <a:ea typeface="Arial"/>
                <a:cs typeface="Arial"/>
                <a:sym typeface="Arial"/>
              </a:rPr>
              <a:t>Reducing Opportunities for the Unlawful Transport of Endangered Species (ROUTES)</a:t>
            </a:r>
            <a:endParaRPr sz="1400" dirty="0"/>
          </a:p>
          <a:p>
            <a:pPr marL="0" marR="0" lvl="0" indent="0" algn="l" rtl="0">
              <a:spcBef>
                <a:spcPts val="0"/>
              </a:spcBef>
              <a:spcAft>
                <a:spcPts val="0"/>
              </a:spcAft>
              <a:buNone/>
            </a:pPr>
            <a:endParaRPr sz="2000" dirty="0">
              <a:solidFill>
                <a:srgbClr val="002F6C"/>
              </a:solidFill>
              <a:ea typeface="Arial"/>
              <a:cs typeface="Arial"/>
              <a:sym typeface="Arial"/>
            </a:endParaRPr>
          </a:p>
          <a:p>
            <a:pPr marL="0" marR="0" lvl="0" indent="0" algn="l" rtl="0">
              <a:spcBef>
                <a:spcPts val="0"/>
              </a:spcBef>
              <a:spcAft>
                <a:spcPts val="0"/>
              </a:spcAft>
              <a:buNone/>
            </a:pPr>
            <a:endParaRPr sz="900" dirty="0">
              <a:solidFill>
                <a:srgbClr val="002F6C"/>
              </a:solidFill>
              <a:ea typeface="Arial"/>
              <a:cs typeface="Arial"/>
              <a:sym typeface="Arial"/>
            </a:endParaRPr>
          </a:p>
          <a:p>
            <a:pPr marL="0" marR="0" lvl="0" indent="0" algn="l" rtl="0">
              <a:spcBef>
                <a:spcPts val="0"/>
              </a:spcBef>
              <a:spcAft>
                <a:spcPts val="0"/>
              </a:spcAft>
              <a:buNone/>
            </a:pPr>
            <a:r>
              <a:rPr lang="en-US" dirty="0">
                <a:solidFill>
                  <a:srgbClr val="002F6C"/>
                </a:solidFill>
                <a:ea typeface="Arial"/>
                <a:cs typeface="Arial"/>
                <a:sym typeface="Arial"/>
              </a:rPr>
              <a:t>The ROUTES Partnership, supported by USAID is assisting the private sector to respond to the international poaching crisis by targeting how organized criminals move contraband from source to end-use markets. </a:t>
            </a:r>
            <a:endParaRPr sz="1400" dirty="0"/>
          </a:p>
          <a:p>
            <a:pPr marL="0" marR="0" lvl="0" indent="0" algn="l" rtl="0">
              <a:spcBef>
                <a:spcPts val="0"/>
              </a:spcBef>
              <a:spcAft>
                <a:spcPts val="0"/>
              </a:spcAft>
              <a:buNone/>
            </a:pPr>
            <a:endParaRPr sz="1100" dirty="0">
              <a:solidFill>
                <a:srgbClr val="002F6C"/>
              </a:solidFill>
              <a:ea typeface="Arial"/>
              <a:cs typeface="Arial"/>
              <a:sym typeface="Arial"/>
            </a:endParaRPr>
          </a:p>
          <a:p>
            <a:pPr marL="0" marR="0" lvl="0" indent="0" algn="l" rtl="0">
              <a:spcBef>
                <a:spcPts val="0"/>
              </a:spcBef>
              <a:spcAft>
                <a:spcPts val="0"/>
              </a:spcAft>
              <a:buNone/>
            </a:pPr>
            <a:r>
              <a:rPr lang="en-US" dirty="0">
                <a:solidFill>
                  <a:srgbClr val="002F6C"/>
                </a:solidFill>
                <a:ea typeface="Arial"/>
                <a:cs typeface="Arial"/>
                <a:sym typeface="Arial"/>
              </a:rPr>
              <a:t>The </a:t>
            </a:r>
            <a:r>
              <a:rPr lang="en-US" dirty="0">
                <a:solidFill>
                  <a:srgbClr val="FF0000"/>
                </a:solidFill>
                <a:ea typeface="Arial"/>
                <a:cs typeface="Arial"/>
                <a:sym typeface="Arial"/>
              </a:rPr>
              <a:t>goal of this partnership </a:t>
            </a:r>
            <a:r>
              <a:rPr lang="en-US" dirty="0">
                <a:solidFill>
                  <a:srgbClr val="002F6C"/>
                </a:solidFill>
                <a:ea typeface="Arial"/>
                <a:cs typeface="Arial"/>
                <a:sym typeface="Arial"/>
              </a:rPr>
              <a:t>is to disrupt wildlife trafficking by reducing the use of legal transportation supply chains. </a:t>
            </a:r>
          </a:p>
          <a:p>
            <a:pPr marL="0" marR="0" lvl="0" indent="0" algn="l" rtl="0">
              <a:spcBef>
                <a:spcPts val="0"/>
              </a:spcBef>
              <a:spcAft>
                <a:spcPts val="0"/>
              </a:spcAft>
              <a:buNone/>
            </a:pPr>
            <a:endParaRPr lang="en-US" dirty="0">
              <a:solidFill>
                <a:srgbClr val="002F6C"/>
              </a:solidFill>
              <a:ea typeface="Arial"/>
              <a:cs typeface="Arial"/>
              <a:sym typeface="Arial"/>
            </a:endParaRPr>
          </a:p>
          <a:p>
            <a:pPr marL="0" marR="0" lvl="0" indent="0" algn="l" rtl="0">
              <a:spcBef>
                <a:spcPts val="0"/>
              </a:spcBef>
              <a:spcAft>
                <a:spcPts val="0"/>
              </a:spcAft>
              <a:buNone/>
            </a:pPr>
            <a:r>
              <a:rPr lang="en-US" dirty="0">
                <a:solidFill>
                  <a:srgbClr val="002F6C"/>
                </a:solidFill>
                <a:ea typeface="Arial"/>
                <a:cs typeface="Arial"/>
                <a:sym typeface="Arial"/>
              </a:rPr>
              <a:t>It offers free resources, training and toolkits. See </a:t>
            </a:r>
            <a:r>
              <a:rPr lang="en-US" dirty="0">
                <a:solidFill>
                  <a:srgbClr val="002F6C"/>
                </a:solidFill>
                <a:ea typeface="Arial"/>
                <a:cs typeface="Arial"/>
                <a:sym typeface="Arial"/>
                <a:hlinkClick r:id="rId3"/>
              </a:rPr>
              <a:t>www.ROUTESpartnership.org</a:t>
            </a:r>
            <a:r>
              <a:rPr lang="en-US" dirty="0">
                <a:solidFill>
                  <a:srgbClr val="002F6C"/>
                </a:solidFill>
                <a:ea typeface="Arial"/>
                <a:cs typeface="Arial"/>
                <a:sym typeface="Arial"/>
              </a:rPr>
              <a:t> for more information.  </a:t>
            </a:r>
            <a:endParaRPr sz="1400" dirty="0"/>
          </a:p>
        </p:txBody>
      </p:sp>
    </p:spTree>
    <p:extLst>
      <p:ext uri="{BB962C8B-B14F-4D97-AF65-F5344CB8AC3E}">
        <p14:creationId xmlns:p14="http://schemas.microsoft.com/office/powerpoint/2010/main" val="956126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11"/>
          <p:cNvPicPr preferRelativeResize="0"/>
          <p:nvPr/>
        </p:nvPicPr>
        <p:blipFill rotWithShape="1">
          <a:blip r:embed="rId3">
            <a:alphaModFix/>
          </a:blip>
          <a:srcRect l="3043" t="2879" r="73283" b="27326"/>
          <a:stretch/>
        </p:blipFill>
        <p:spPr>
          <a:xfrm>
            <a:off x="34652" y="818041"/>
            <a:ext cx="2233092" cy="3547063"/>
          </a:xfrm>
          <a:prstGeom prst="rect">
            <a:avLst/>
          </a:prstGeom>
          <a:noFill/>
          <a:ln>
            <a:noFill/>
          </a:ln>
        </p:spPr>
      </p:pic>
      <p:sp>
        <p:nvSpPr>
          <p:cNvPr id="108" name="Google Shape;108;p11"/>
          <p:cNvSpPr txBox="1"/>
          <p:nvPr/>
        </p:nvSpPr>
        <p:spPr>
          <a:xfrm>
            <a:off x="539552" y="4653136"/>
            <a:ext cx="136815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rgbClr val="C00000"/>
                </a:solidFill>
                <a:ea typeface="Century Gothic"/>
                <a:cs typeface="Century Gothic"/>
                <a:sym typeface="Century Gothic"/>
              </a:rPr>
              <a:t>Detect</a:t>
            </a:r>
            <a:endParaRPr>
              <a:solidFill>
                <a:srgbClr val="C00000"/>
              </a:solidFill>
            </a:endParaRPr>
          </a:p>
        </p:txBody>
      </p:sp>
      <p:sp>
        <p:nvSpPr>
          <p:cNvPr id="109" name="Google Shape;109;p11"/>
          <p:cNvSpPr txBox="1"/>
          <p:nvPr/>
        </p:nvSpPr>
        <p:spPr>
          <a:xfrm>
            <a:off x="2699792" y="4653136"/>
            <a:ext cx="151716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rgbClr val="C00000"/>
                </a:solidFill>
                <a:ea typeface="Century Gothic"/>
                <a:cs typeface="Century Gothic"/>
                <a:sym typeface="Century Gothic"/>
              </a:rPr>
              <a:t>Protect</a:t>
            </a:r>
            <a:endParaRPr>
              <a:solidFill>
                <a:srgbClr val="C00000"/>
              </a:solidFill>
            </a:endParaRPr>
          </a:p>
        </p:txBody>
      </p:sp>
      <p:sp>
        <p:nvSpPr>
          <p:cNvPr id="110" name="Google Shape;110;p11"/>
          <p:cNvSpPr txBox="1"/>
          <p:nvPr/>
        </p:nvSpPr>
        <p:spPr>
          <a:xfrm>
            <a:off x="4788024" y="4653136"/>
            <a:ext cx="1702596"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rgbClr val="C00000"/>
                </a:solidFill>
                <a:ea typeface="Century Gothic"/>
                <a:cs typeface="Century Gothic"/>
                <a:sym typeface="Century Gothic"/>
              </a:rPr>
              <a:t>Respond</a:t>
            </a:r>
            <a:endParaRPr>
              <a:solidFill>
                <a:srgbClr val="C00000"/>
              </a:solidFill>
            </a:endParaRPr>
          </a:p>
        </p:txBody>
      </p:sp>
      <p:sp>
        <p:nvSpPr>
          <p:cNvPr id="111" name="Google Shape;111;p11"/>
          <p:cNvSpPr txBox="1"/>
          <p:nvPr/>
        </p:nvSpPr>
        <p:spPr>
          <a:xfrm>
            <a:off x="7164288" y="4653136"/>
            <a:ext cx="151716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rgbClr val="C00000"/>
                </a:solidFill>
                <a:ea typeface="Century Gothic"/>
                <a:cs typeface="Century Gothic"/>
                <a:sym typeface="Century Gothic"/>
              </a:rPr>
              <a:t>Report</a:t>
            </a:r>
            <a:endParaRPr>
              <a:solidFill>
                <a:srgbClr val="C00000"/>
              </a:solidFill>
            </a:endParaRPr>
          </a:p>
        </p:txBody>
      </p:sp>
      <p:sp>
        <p:nvSpPr>
          <p:cNvPr id="112" name="Google Shape;112;p11"/>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113" name="Google Shape;113;p11"/>
          <p:cNvCxnSpPr/>
          <p:nvPr/>
        </p:nvCxnSpPr>
        <p:spPr>
          <a:xfrm>
            <a:off x="241533" y="701407"/>
            <a:ext cx="5698619" cy="0"/>
          </a:xfrm>
          <a:prstGeom prst="straightConnector1">
            <a:avLst/>
          </a:prstGeom>
          <a:noFill/>
          <a:ln w="12700" cap="flat" cmpd="sng">
            <a:solidFill>
              <a:srgbClr val="FFFFFF"/>
            </a:solidFill>
            <a:prstDash val="solid"/>
            <a:round/>
            <a:headEnd type="none" w="sm" len="sm"/>
            <a:tailEnd type="none" w="sm" len="sm"/>
          </a:ln>
        </p:spPr>
      </p:cxnSp>
      <p:sp>
        <p:nvSpPr>
          <p:cNvPr id="114" name="Google Shape;114;p11"/>
          <p:cNvSpPr txBox="1"/>
          <p:nvPr/>
        </p:nvSpPr>
        <p:spPr>
          <a:xfrm>
            <a:off x="241533" y="116632"/>
            <a:ext cx="890246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And, you.  </a:t>
            </a:r>
            <a:endParaRPr dirty="0"/>
          </a:p>
        </p:txBody>
      </p:sp>
      <p:pic>
        <p:nvPicPr>
          <p:cNvPr id="115" name="Google Shape;115;p11"/>
          <p:cNvPicPr preferRelativeResize="0"/>
          <p:nvPr/>
        </p:nvPicPr>
        <p:blipFill rotWithShape="1">
          <a:blip r:embed="rId3">
            <a:alphaModFix/>
          </a:blip>
          <a:srcRect l="26975" t="22809" r="49352" b="27148"/>
          <a:stretch/>
        </p:blipFill>
        <p:spPr>
          <a:xfrm>
            <a:off x="2267744" y="1860615"/>
            <a:ext cx="2233092" cy="2543230"/>
          </a:xfrm>
          <a:prstGeom prst="rect">
            <a:avLst/>
          </a:prstGeom>
          <a:noFill/>
          <a:ln>
            <a:noFill/>
          </a:ln>
        </p:spPr>
      </p:pic>
      <p:pic>
        <p:nvPicPr>
          <p:cNvPr id="116" name="Google Shape;116;p11"/>
          <p:cNvPicPr preferRelativeResize="0"/>
          <p:nvPr/>
        </p:nvPicPr>
        <p:blipFill rotWithShape="1">
          <a:blip r:embed="rId3">
            <a:alphaModFix/>
          </a:blip>
          <a:srcRect l="51182" t="22047" r="25145" b="27911"/>
          <a:stretch/>
        </p:blipFill>
        <p:spPr>
          <a:xfrm>
            <a:off x="4564890" y="1821874"/>
            <a:ext cx="2233092" cy="2543230"/>
          </a:xfrm>
          <a:prstGeom prst="rect">
            <a:avLst/>
          </a:prstGeom>
          <a:noFill/>
          <a:ln>
            <a:noFill/>
          </a:ln>
        </p:spPr>
      </p:pic>
      <p:pic>
        <p:nvPicPr>
          <p:cNvPr id="117" name="Google Shape;117;p11"/>
          <p:cNvPicPr preferRelativeResize="0"/>
          <p:nvPr/>
        </p:nvPicPr>
        <p:blipFill rotWithShape="1">
          <a:blip r:embed="rId3">
            <a:alphaModFix/>
          </a:blip>
          <a:srcRect l="75130" t="22802" r="1196" b="27156"/>
          <a:stretch/>
        </p:blipFill>
        <p:spPr>
          <a:xfrm>
            <a:off x="6797982" y="1859974"/>
            <a:ext cx="2233092" cy="2543230"/>
          </a:xfrm>
          <a:prstGeom prst="rect">
            <a:avLst/>
          </a:prstGeom>
          <a:noFill/>
          <a:ln>
            <a:noFill/>
          </a:ln>
        </p:spPr>
      </p:pic>
      <p:sp>
        <p:nvSpPr>
          <p:cNvPr id="2" name="TextBox 1"/>
          <p:cNvSpPr txBox="1"/>
          <p:nvPr/>
        </p:nvSpPr>
        <p:spPr>
          <a:xfrm>
            <a:off x="241533" y="1088677"/>
            <a:ext cx="8439917" cy="646331"/>
          </a:xfrm>
          <a:prstGeom prst="rect">
            <a:avLst/>
          </a:prstGeom>
          <a:noFill/>
        </p:spPr>
        <p:txBody>
          <a:bodyPr wrap="square" rtlCol="0">
            <a:spAutoFit/>
          </a:bodyPr>
          <a:lstStyle/>
          <a:p>
            <a:r>
              <a:rPr lang="en-US" b="1" dirty="0">
                <a:solidFill>
                  <a:srgbClr val="0070C0"/>
                </a:solidFill>
              </a:rPr>
              <a:t>The aviation sector is on the frontline of wildlife trafficking so everyone working in aviation has a role to play to help counter illegal wildlife trade.  </a:t>
            </a:r>
          </a:p>
        </p:txBody>
      </p:sp>
    </p:spTree>
    <p:extLst>
      <p:ext uri="{BB962C8B-B14F-4D97-AF65-F5344CB8AC3E}">
        <p14:creationId xmlns:p14="http://schemas.microsoft.com/office/powerpoint/2010/main" val="341914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2"/>
          <p:cNvPicPr preferRelativeResize="0"/>
          <p:nvPr/>
        </p:nvPicPr>
        <p:blipFill rotWithShape="1">
          <a:blip r:embed="rId3">
            <a:alphaModFix/>
          </a:blip>
          <a:srcRect t="10773" b="15188"/>
          <a:stretch/>
        </p:blipFill>
        <p:spPr>
          <a:xfrm>
            <a:off x="28479" y="3417883"/>
            <a:ext cx="4575044" cy="2540464"/>
          </a:xfrm>
          <a:prstGeom prst="rect">
            <a:avLst/>
          </a:prstGeom>
          <a:noFill/>
          <a:ln w="57150" cap="flat" cmpd="sng">
            <a:solidFill>
              <a:srgbClr val="FFFFFF"/>
            </a:solidFill>
            <a:prstDash val="solid"/>
            <a:round/>
            <a:headEnd type="none" w="sm" len="sm"/>
            <a:tailEnd type="none" w="sm" len="sm"/>
          </a:ln>
        </p:spPr>
      </p:pic>
      <p:sp>
        <p:nvSpPr>
          <p:cNvPr id="321" name="Google Shape;321;p32"/>
          <p:cNvSpPr/>
          <p:nvPr/>
        </p:nvSpPr>
        <p:spPr>
          <a:xfrm>
            <a:off x="-4999" y="0"/>
            <a:ext cx="9149000"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sp>
        <p:nvSpPr>
          <p:cNvPr id="322" name="Google Shape;322;p32"/>
          <p:cNvSpPr txBox="1"/>
          <p:nvPr/>
        </p:nvSpPr>
        <p:spPr>
          <a:xfrm>
            <a:off x="268429" y="116632"/>
            <a:ext cx="869605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ROUTES: Training for Airline and Airport Staff</a:t>
            </a:r>
            <a:endParaRPr dirty="0"/>
          </a:p>
        </p:txBody>
      </p:sp>
      <p:cxnSp>
        <p:nvCxnSpPr>
          <p:cNvPr id="323" name="Google Shape;323;p32"/>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pic>
        <p:nvPicPr>
          <p:cNvPr id="324" name="Google Shape;324;p32"/>
          <p:cNvPicPr preferRelativeResize="0"/>
          <p:nvPr/>
        </p:nvPicPr>
        <p:blipFill rotWithShape="1">
          <a:blip r:embed="rId4">
            <a:alphaModFix/>
          </a:blip>
          <a:srcRect l="200" t="1303" r="1130" b="25802"/>
          <a:stretch/>
        </p:blipFill>
        <p:spPr>
          <a:xfrm>
            <a:off x="4587817" y="3442491"/>
            <a:ext cx="4544969" cy="2520280"/>
          </a:xfrm>
          <a:prstGeom prst="rect">
            <a:avLst/>
          </a:prstGeom>
          <a:noFill/>
          <a:ln w="57150" cap="flat" cmpd="sng">
            <a:solidFill>
              <a:srgbClr val="FFFFFF"/>
            </a:solidFill>
            <a:prstDash val="solid"/>
            <a:round/>
            <a:headEnd type="none" w="sm" len="sm"/>
            <a:tailEnd type="none" w="sm" len="sm"/>
          </a:ln>
        </p:spPr>
      </p:pic>
      <p:pic>
        <p:nvPicPr>
          <p:cNvPr id="325" name="Google Shape;325;p32"/>
          <p:cNvPicPr preferRelativeResize="0"/>
          <p:nvPr/>
        </p:nvPicPr>
        <p:blipFill rotWithShape="1">
          <a:blip r:embed="rId5">
            <a:alphaModFix/>
          </a:blip>
          <a:srcRect l="2525" t="6200" r="2843" b="15670"/>
          <a:stretch/>
        </p:blipFill>
        <p:spPr>
          <a:xfrm>
            <a:off x="4563871" y="888592"/>
            <a:ext cx="4563195" cy="2540408"/>
          </a:xfrm>
          <a:prstGeom prst="rect">
            <a:avLst/>
          </a:prstGeom>
          <a:noFill/>
          <a:ln w="57150" cap="flat" cmpd="sng">
            <a:solidFill>
              <a:srgbClr val="FFFFFF"/>
            </a:solidFill>
            <a:prstDash val="solid"/>
            <a:round/>
            <a:headEnd type="none" w="sm" len="sm"/>
            <a:tailEnd type="none" w="sm" len="sm"/>
          </a:ln>
        </p:spPr>
      </p:pic>
      <p:pic>
        <p:nvPicPr>
          <p:cNvPr id="326" name="Google Shape;326;p32"/>
          <p:cNvPicPr preferRelativeResize="0"/>
          <p:nvPr/>
        </p:nvPicPr>
        <p:blipFill rotWithShape="1">
          <a:blip r:embed="rId6">
            <a:alphaModFix/>
          </a:blip>
          <a:srcRect l="7558" t="22816"/>
          <a:stretch/>
        </p:blipFill>
        <p:spPr>
          <a:xfrm>
            <a:off x="0" y="888592"/>
            <a:ext cx="4563872" cy="2540408"/>
          </a:xfrm>
          <a:prstGeom prst="rect">
            <a:avLst/>
          </a:prstGeom>
          <a:noFill/>
          <a:ln w="57150" cap="flat" cmpd="sng">
            <a:solidFill>
              <a:srgbClr val="FFFFFF"/>
            </a:solidFill>
            <a:prstDash val="solid"/>
            <a:round/>
            <a:headEnd type="none" w="sm" len="sm"/>
            <a:tailEnd type="none" w="sm" len="sm"/>
          </a:ln>
        </p:spPr>
      </p:pic>
      <p:sp>
        <p:nvSpPr>
          <p:cNvPr id="329" name="Google Shape;329;p32"/>
          <p:cNvSpPr txBox="1"/>
          <p:nvPr/>
        </p:nvSpPr>
        <p:spPr>
          <a:xfrm>
            <a:off x="-12704" y="3076778"/>
            <a:ext cx="4546962"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rgbClr val="EAEAEA"/>
                </a:solidFill>
                <a:latin typeface="+mj-lt"/>
                <a:ea typeface="Arial"/>
                <a:cs typeface="Arial"/>
                <a:sym typeface="Arial"/>
              </a:rPr>
              <a:t>KENYA</a:t>
            </a:r>
            <a:endParaRPr sz="2400" b="1">
              <a:latin typeface="+mj-lt"/>
            </a:endParaRPr>
          </a:p>
        </p:txBody>
      </p:sp>
      <p:sp>
        <p:nvSpPr>
          <p:cNvPr id="330" name="Google Shape;330;p32"/>
          <p:cNvSpPr txBox="1"/>
          <p:nvPr/>
        </p:nvSpPr>
        <p:spPr>
          <a:xfrm>
            <a:off x="35496" y="5617186"/>
            <a:ext cx="4546962"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rgbClr val="EAEAEA"/>
                </a:solidFill>
                <a:latin typeface="+mj-lt"/>
                <a:ea typeface="Arial"/>
                <a:cs typeface="Arial"/>
                <a:sym typeface="Arial"/>
              </a:rPr>
              <a:t>VIET NAM</a:t>
            </a:r>
            <a:endParaRPr sz="2400" b="1">
              <a:latin typeface="+mj-lt"/>
            </a:endParaRPr>
          </a:p>
        </p:txBody>
      </p:sp>
      <p:sp>
        <p:nvSpPr>
          <p:cNvPr id="332" name="Google Shape;332;p32"/>
          <p:cNvSpPr txBox="1"/>
          <p:nvPr/>
        </p:nvSpPr>
        <p:spPr>
          <a:xfrm>
            <a:off x="4645850" y="3095672"/>
            <a:ext cx="4470161"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rgbClr val="EAEAEA"/>
                </a:solidFill>
                <a:latin typeface="+mj-lt"/>
                <a:ea typeface="Arial"/>
                <a:cs typeface="Arial"/>
                <a:sym typeface="Arial"/>
              </a:rPr>
              <a:t>CHINA</a:t>
            </a:r>
            <a:endParaRPr sz="2400" b="1" dirty="0">
              <a:latin typeface="+mj-lt"/>
            </a:endParaRPr>
          </a:p>
        </p:txBody>
      </p:sp>
      <p:sp>
        <p:nvSpPr>
          <p:cNvPr id="334" name="Google Shape;334;p32"/>
          <p:cNvSpPr txBox="1"/>
          <p:nvPr/>
        </p:nvSpPr>
        <p:spPr>
          <a:xfrm>
            <a:off x="4657542" y="5610717"/>
            <a:ext cx="450531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rgbClr val="EAEAEA"/>
                </a:solidFill>
                <a:latin typeface="+mj-lt"/>
                <a:ea typeface="Arial"/>
                <a:cs typeface="Arial"/>
                <a:sym typeface="Arial"/>
              </a:rPr>
              <a:t>U.A.E.</a:t>
            </a:r>
            <a:endParaRPr sz="2400" b="1" dirty="0">
              <a:latin typeface="+mj-lt"/>
            </a:endParaRPr>
          </a:p>
        </p:txBody>
      </p:sp>
      <p:sp>
        <p:nvSpPr>
          <p:cNvPr id="335" name="Google Shape;335;p32"/>
          <p:cNvSpPr txBox="1"/>
          <p:nvPr/>
        </p:nvSpPr>
        <p:spPr>
          <a:xfrm>
            <a:off x="8053843" y="3501008"/>
            <a:ext cx="1085840"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TRAFFIC</a:t>
            </a:r>
            <a:endParaRPr/>
          </a:p>
        </p:txBody>
      </p:sp>
      <p:sp>
        <p:nvSpPr>
          <p:cNvPr id="336" name="Google Shape;336;p32"/>
          <p:cNvSpPr txBox="1"/>
          <p:nvPr/>
        </p:nvSpPr>
        <p:spPr>
          <a:xfrm>
            <a:off x="35496" y="3487992"/>
            <a:ext cx="1085840" cy="215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a:solidFill>
                  <a:srgbClr val="FFFFFF"/>
                </a:solidFill>
                <a:latin typeface="Arial"/>
                <a:ea typeface="Arial"/>
                <a:cs typeface="Arial"/>
                <a:sym typeface="Arial"/>
              </a:rPr>
              <a:t>© TRAFFIC</a:t>
            </a:r>
            <a:endParaRPr/>
          </a:p>
        </p:txBody>
      </p:sp>
      <p:sp>
        <p:nvSpPr>
          <p:cNvPr id="337" name="Google Shape;337;p32"/>
          <p:cNvSpPr txBox="1"/>
          <p:nvPr/>
        </p:nvSpPr>
        <p:spPr>
          <a:xfrm>
            <a:off x="8059563" y="909300"/>
            <a:ext cx="1085840"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Freeland</a:t>
            </a:r>
            <a:endParaRPr/>
          </a:p>
        </p:txBody>
      </p:sp>
      <p:sp>
        <p:nvSpPr>
          <p:cNvPr id="338" name="Google Shape;338;p32"/>
          <p:cNvSpPr txBox="1"/>
          <p:nvPr/>
        </p:nvSpPr>
        <p:spPr>
          <a:xfrm>
            <a:off x="3491880" y="896284"/>
            <a:ext cx="1085840"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Freeland</a:t>
            </a:r>
            <a:endParaRPr/>
          </a:p>
        </p:txBody>
      </p:sp>
    </p:spTree>
    <p:extLst>
      <p:ext uri="{BB962C8B-B14F-4D97-AF65-F5344CB8AC3E}">
        <p14:creationId xmlns:p14="http://schemas.microsoft.com/office/powerpoint/2010/main" val="1967670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Google Shape;321;p32"/>
          <p:cNvSpPr/>
          <p:nvPr/>
        </p:nvSpPr>
        <p:spPr>
          <a:xfrm>
            <a:off x="-4999" y="0"/>
            <a:ext cx="9149000"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sp>
        <p:nvSpPr>
          <p:cNvPr id="322" name="Google Shape;322;p32"/>
          <p:cNvSpPr txBox="1"/>
          <p:nvPr/>
        </p:nvSpPr>
        <p:spPr>
          <a:xfrm>
            <a:off x="268429" y="116632"/>
            <a:ext cx="869605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ROUTES: Awareness for Airline and Airport Staff</a:t>
            </a:r>
            <a:endParaRPr dirty="0"/>
          </a:p>
        </p:txBody>
      </p:sp>
      <p:cxnSp>
        <p:nvCxnSpPr>
          <p:cNvPr id="323" name="Google Shape;323;p32"/>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22" name="Google Shape;330;p32"/>
          <p:cNvSpPr txBox="1"/>
          <p:nvPr/>
        </p:nvSpPr>
        <p:spPr>
          <a:xfrm>
            <a:off x="984639" y="5119935"/>
            <a:ext cx="4546962"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rgbClr val="EAEAEA"/>
                </a:solidFill>
                <a:latin typeface="+mj-lt"/>
                <a:ea typeface="Arial"/>
                <a:cs typeface="Arial"/>
                <a:sym typeface="Arial"/>
              </a:rPr>
              <a:t>TURKEY</a:t>
            </a:r>
            <a:endParaRPr sz="2400" b="1" dirty="0">
              <a:latin typeface="+mj-lt"/>
            </a:endParaRP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22369" t="24645" r="7704" b="18854"/>
          <a:stretch/>
        </p:blipFill>
        <p:spPr>
          <a:xfrm>
            <a:off x="-4999" y="916850"/>
            <a:ext cx="9149000" cy="4827460"/>
          </a:xfrm>
          <a:prstGeom prst="rect">
            <a:avLst/>
          </a:prstGeom>
        </p:spPr>
      </p:pic>
      <p:sp>
        <p:nvSpPr>
          <p:cNvPr id="338" name="Google Shape;338;p32"/>
          <p:cNvSpPr txBox="1"/>
          <p:nvPr/>
        </p:nvSpPr>
        <p:spPr>
          <a:xfrm>
            <a:off x="7344803" y="5569353"/>
            <a:ext cx="1085840"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Freeland</a:t>
            </a:r>
            <a:endParaRPr/>
          </a:p>
        </p:txBody>
      </p:sp>
    </p:spTree>
    <p:extLst>
      <p:ext uri="{BB962C8B-B14F-4D97-AF65-F5344CB8AC3E}">
        <p14:creationId xmlns:p14="http://schemas.microsoft.com/office/powerpoint/2010/main" val="407052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grpSp>
        <p:nvGrpSpPr>
          <p:cNvPr id="2" name="Group 1"/>
          <p:cNvGrpSpPr/>
          <p:nvPr/>
        </p:nvGrpSpPr>
        <p:grpSpPr>
          <a:xfrm>
            <a:off x="833718" y="1008113"/>
            <a:ext cx="7615259" cy="5849888"/>
            <a:chOff x="833718" y="1008113"/>
            <a:chExt cx="7615259" cy="5849888"/>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195" t="10783" r="35471" b="1743"/>
            <a:stretch/>
          </p:blipFill>
          <p:spPr>
            <a:xfrm>
              <a:off x="833718" y="1008113"/>
              <a:ext cx="7615259" cy="5849888"/>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5304" t="24651" r="3504" b="8985"/>
            <a:stretch/>
          </p:blipFill>
          <p:spPr>
            <a:xfrm>
              <a:off x="2082657" y="1288600"/>
              <a:ext cx="5187371" cy="2417631"/>
            </a:xfrm>
            <a:prstGeom prst="rect">
              <a:avLst/>
            </a:prstGeom>
            <a:effectLst>
              <a:softEdge rad="12700"/>
            </a:effectLst>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t="24318" r="1160" b="44016"/>
            <a:stretch/>
          </p:blipFill>
          <p:spPr>
            <a:xfrm>
              <a:off x="2082658" y="3195268"/>
              <a:ext cx="5187371" cy="1066299"/>
            </a:xfrm>
            <a:prstGeom prst="rect">
              <a:avLst/>
            </a:prstGeom>
            <a:effectLst>
              <a:softEdge rad="12700"/>
            </a:effectLst>
          </p:spPr>
        </p:pic>
      </p:grpSp>
      <p:sp>
        <p:nvSpPr>
          <p:cNvPr id="321" name="Google Shape;321;p32"/>
          <p:cNvSpPr/>
          <p:nvPr/>
        </p:nvSpPr>
        <p:spPr>
          <a:xfrm>
            <a:off x="-4999" y="0"/>
            <a:ext cx="9149000"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sp>
        <p:nvSpPr>
          <p:cNvPr id="322" name="Google Shape;322;p32"/>
          <p:cNvSpPr txBox="1"/>
          <p:nvPr/>
        </p:nvSpPr>
        <p:spPr>
          <a:xfrm>
            <a:off x="268429" y="116632"/>
            <a:ext cx="869605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ROUTES: Awareness for Airline and Airport Staff</a:t>
            </a:r>
            <a:endParaRPr dirty="0"/>
          </a:p>
        </p:txBody>
      </p:sp>
      <p:cxnSp>
        <p:nvCxnSpPr>
          <p:cNvPr id="323" name="Google Shape;323;p32"/>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Tree>
    <p:extLst>
      <p:ext uri="{BB962C8B-B14F-4D97-AF65-F5344CB8AC3E}">
        <p14:creationId xmlns:p14="http://schemas.microsoft.com/office/powerpoint/2010/main" val="1829426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532440" y="620688"/>
            <a:ext cx="0" cy="4897124"/>
          </a:xfrm>
          <a:prstGeom prst="line">
            <a:avLst/>
          </a:prstGeom>
          <a:ln>
            <a:solidFill>
              <a:srgbClr val="1E5492"/>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196299" y="470253"/>
            <a:ext cx="6696744" cy="1600438"/>
          </a:xfrm>
          <a:prstGeom prst="rect">
            <a:avLst/>
          </a:prstGeom>
          <a:noFill/>
        </p:spPr>
        <p:txBody>
          <a:bodyPr wrap="square" rtlCol="0">
            <a:spAutoFit/>
          </a:bodyPr>
          <a:lstStyle/>
          <a:p>
            <a:r>
              <a:rPr lang="en-US" sz="8000" dirty="0">
                <a:solidFill>
                  <a:srgbClr val="002F6C"/>
                </a:solidFill>
              </a:rPr>
              <a:t>THANK </a:t>
            </a:r>
            <a:r>
              <a:rPr lang="en-US" sz="8000" dirty="0">
                <a:solidFill>
                  <a:schemeClr val="accent1"/>
                </a:solidFill>
              </a:rPr>
              <a:t>YOU</a:t>
            </a:r>
            <a:endParaRPr lang="en-US" dirty="0">
              <a:solidFill>
                <a:schemeClr val="accent1"/>
              </a:solidFill>
            </a:endParaRPr>
          </a:p>
          <a:p>
            <a:endParaRPr lang="en-US" dirty="0">
              <a:solidFill>
                <a:srgbClr val="002F6C"/>
              </a:solidFill>
            </a:endParaRP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35997" b="46000"/>
          <a:stretch/>
        </p:blipFill>
        <p:spPr>
          <a:xfrm>
            <a:off x="1878455" y="6246668"/>
            <a:ext cx="6149929" cy="512789"/>
          </a:xfrm>
          <a:prstGeom prst="rect">
            <a:avLst/>
          </a:prstGeom>
        </p:spPr>
      </p:pic>
      <p:sp>
        <p:nvSpPr>
          <p:cNvPr id="6" name="TextBox 5"/>
          <p:cNvSpPr txBox="1"/>
          <p:nvPr/>
        </p:nvSpPr>
        <p:spPr>
          <a:xfrm>
            <a:off x="1043607" y="3831651"/>
            <a:ext cx="6408712" cy="646331"/>
          </a:xfrm>
          <a:prstGeom prst="rect">
            <a:avLst/>
          </a:prstGeom>
          <a:noFill/>
        </p:spPr>
        <p:txBody>
          <a:bodyPr wrap="square" rtlCol="0">
            <a:spAutoFit/>
          </a:bodyPr>
          <a:lstStyle/>
          <a:p>
            <a:pPr algn="ctr"/>
            <a:r>
              <a:rPr lang="en-US" sz="3600" dirty="0">
                <a:solidFill>
                  <a:schemeClr val="accent1"/>
                </a:solidFill>
              </a:rPr>
              <a:t>www.routespartnership.org</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1752" y="3069250"/>
            <a:ext cx="4709597" cy="786936"/>
          </a:xfrm>
          <a:prstGeom prst="rect">
            <a:avLst/>
          </a:prstGeom>
        </p:spPr>
      </p:pic>
    </p:spTree>
    <p:extLst>
      <p:ext uri="{BB962C8B-B14F-4D97-AF65-F5344CB8AC3E}">
        <p14:creationId xmlns:p14="http://schemas.microsoft.com/office/powerpoint/2010/main" val="593209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pic>
        <p:nvPicPr>
          <p:cNvPr id="469" name="Google Shape;469;p38"/>
          <p:cNvPicPr preferRelativeResize="0"/>
          <p:nvPr/>
        </p:nvPicPr>
        <p:blipFill rotWithShape="1">
          <a:blip r:embed="rId3">
            <a:alphaModFix/>
          </a:blip>
          <a:srcRect l="9615" t="4671" b="7229"/>
          <a:stretch/>
        </p:blipFill>
        <p:spPr>
          <a:xfrm>
            <a:off x="0" y="0"/>
            <a:ext cx="9144000" cy="5949280"/>
          </a:xfrm>
          <a:prstGeom prst="rect">
            <a:avLst/>
          </a:prstGeom>
          <a:noFill/>
          <a:ln>
            <a:noFill/>
          </a:ln>
        </p:spPr>
      </p:pic>
      <p:grpSp>
        <p:nvGrpSpPr>
          <p:cNvPr id="470" name="Google Shape;470;p38"/>
          <p:cNvGrpSpPr/>
          <p:nvPr/>
        </p:nvGrpSpPr>
        <p:grpSpPr>
          <a:xfrm>
            <a:off x="3923928" y="4374118"/>
            <a:ext cx="5335793" cy="1512168"/>
            <a:chOff x="3808207" y="3717032"/>
            <a:chExt cx="5335793" cy="1512168"/>
          </a:xfrm>
        </p:grpSpPr>
        <p:sp>
          <p:nvSpPr>
            <p:cNvPr id="471" name="Google Shape;471;p38"/>
            <p:cNvSpPr txBox="1"/>
            <p:nvPr/>
          </p:nvSpPr>
          <p:spPr>
            <a:xfrm>
              <a:off x="4784330" y="3717032"/>
              <a:ext cx="4359669"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a:solidFill>
                    <a:srgbClr val="FFFFFF"/>
                  </a:solidFill>
                  <a:ea typeface="Arial"/>
                  <a:cs typeface="Arial"/>
                  <a:sym typeface="Arial"/>
                </a:rPr>
                <a:t>1 rhino killed</a:t>
              </a:r>
              <a:endParaRPr/>
            </a:p>
          </p:txBody>
        </p:sp>
        <p:sp>
          <p:nvSpPr>
            <p:cNvPr id="472" name="Google Shape;472;p38"/>
            <p:cNvSpPr txBox="1"/>
            <p:nvPr/>
          </p:nvSpPr>
          <p:spPr>
            <a:xfrm>
              <a:off x="4312263" y="4305870"/>
              <a:ext cx="4831737"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b="1" dirty="0">
                  <a:solidFill>
                    <a:srgbClr val="FFFFFF"/>
                  </a:solidFill>
                  <a:ea typeface="Arial"/>
                  <a:cs typeface="Arial"/>
                  <a:sym typeface="Arial"/>
                </a:rPr>
                <a:t>every 8 hours</a:t>
              </a:r>
              <a:endParaRPr dirty="0"/>
            </a:p>
          </p:txBody>
        </p:sp>
        <p:grpSp>
          <p:nvGrpSpPr>
            <p:cNvPr id="473" name="Google Shape;473;p38"/>
            <p:cNvGrpSpPr/>
            <p:nvPr/>
          </p:nvGrpSpPr>
          <p:grpSpPr>
            <a:xfrm>
              <a:off x="3808207" y="4623519"/>
              <a:ext cx="504056" cy="144016"/>
              <a:chOff x="3707904" y="2636912"/>
              <a:chExt cx="504056" cy="144016"/>
            </a:xfrm>
          </p:grpSpPr>
          <p:cxnSp>
            <p:nvCxnSpPr>
              <p:cNvPr id="474" name="Google Shape;474;p38"/>
              <p:cNvCxnSpPr/>
              <p:nvPr/>
            </p:nvCxnSpPr>
            <p:spPr>
              <a:xfrm>
                <a:off x="3779912" y="2708920"/>
                <a:ext cx="432048" cy="0"/>
              </a:xfrm>
              <a:prstGeom prst="straightConnector1">
                <a:avLst/>
              </a:prstGeom>
              <a:noFill/>
              <a:ln w="12700" cap="flat" cmpd="sng">
                <a:solidFill>
                  <a:srgbClr val="FFFFFF"/>
                </a:solidFill>
                <a:prstDash val="solid"/>
                <a:round/>
                <a:headEnd type="none" w="sm" len="sm"/>
                <a:tailEnd type="none" w="sm" len="sm"/>
              </a:ln>
            </p:spPr>
          </p:cxnSp>
          <p:sp>
            <p:nvSpPr>
              <p:cNvPr id="475" name="Google Shape;475;p38"/>
              <p:cNvSpPr/>
              <p:nvPr/>
            </p:nvSpPr>
            <p:spPr>
              <a:xfrm>
                <a:off x="3707904" y="2636912"/>
                <a:ext cx="144016" cy="144016"/>
              </a:xfrm>
              <a:prstGeom prst="ellipse">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grpSp>
      </p:grpSp>
      <p:sp>
        <p:nvSpPr>
          <p:cNvPr id="476" name="Google Shape;476;p38"/>
          <p:cNvSpPr txBox="1"/>
          <p:nvPr/>
        </p:nvSpPr>
        <p:spPr>
          <a:xfrm>
            <a:off x="-1980728" y="5698286"/>
            <a:ext cx="4998495"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Photograph by John </a:t>
            </a:r>
            <a:r>
              <a:rPr lang="en-US" sz="800" dirty="0" err="1">
                <a:solidFill>
                  <a:srgbClr val="FFFFFF"/>
                </a:solidFill>
                <a:latin typeface="Arial"/>
                <a:ea typeface="Arial"/>
                <a:cs typeface="Arial"/>
                <a:sym typeface="Arial"/>
              </a:rPr>
              <a:t>Kessy</a:t>
            </a:r>
            <a:r>
              <a:rPr lang="en-US" sz="800" dirty="0">
                <a:solidFill>
                  <a:srgbClr val="FFFFFF"/>
                </a:solidFill>
                <a:latin typeface="Arial"/>
                <a:ea typeface="Arial"/>
                <a:cs typeface="Arial"/>
                <a:sym typeface="Arial"/>
              </a:rPr>
              <a:t>, distributed under a CC BY-SA 2.0</a:t>
            </a:r>
            <a:endParaRPr dirty="0"/>
          </a:p>
        </p:txBody>
      </p:sp>
    </p:spTree>
    <p:extLst>
      <p:ext uri="{BB962C8B-B14F-4D97-AF65-F5344CB8AC3E}">
        <p14:creationId xmlns:p14="http://schemas.microsoft.com/office/powerpoint/2010/main" val="811443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pic>
        <p:nvPicPr>
          <p:cNvPr id="482" name="Google Shape;482;p39"/>
          <p:cNvPicPr preferRelativeResize="0"/>
          <p:nvPr/>
        </p:nvPicPr>
        <p:blipFill rotWithShape="1">
          <a:blip r:embed="rId3">
            <a:alphaModFix/>
          </a:blip>
          <a:srcRect l="6793" r="13744"/>
          <a:stretch/>
        </p:blipFill>
        <p:spPr>
          <a:xfrm>
            <a:off x="395538" y="1700213"/>
            <a:ext cx="6248150" cy="4439386"/>
          </a:xfrm>
          <a:prstGeom prst="rect">
            <a:avLst/>
          </a:prstGeom>
          <a:noFill/>
          <a:ln>
            <a:noFill/>
          </a:ln>
        </p:spPr>
      </p:pic>
      <p:sp>
        <p:nvSpPr>
          <p:cNvPr id="483" name="Google Shape;483;p39"/>
          <p:cNvSpPr/>
          <p:nvPr/>
        </p:nvSpPr>
        <p:spPr>
          <a:xfrm>
            <a:off x="2740" y="-1"/>
            <a:ext cx="9124932"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484" name="Google Shape;484;p39"/>
          <p:cNvSpPr txBox="1"/>
          <p:nvPr/>
        </p:nvSpPr>
        <p:spPr>
          <a:xfrm>
            <a:off x="251520" y="107921"/>
            <a:ext cx="8568952"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Number of Rhinos Poached</a:t>
            </a:r>
            <a:endParaRPr/>
          </a:p>
        </p:txBody>
      </p:sp>
      <p:cxnSp>
        <p:nvCxnSpPr>
          <p:cNvPr id="485" name="Google Shape;485;p39"/>
          <p:cNvCxnSpPr/>
          <p:nvPr/>
        </p:nvCxnSpPr>
        <p:spPr>
          <a:xfrm>
            <a:off x="27616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486" name="Google Shape;486;p39"/>
          <p:cNvSpPr txBox="1"/>
          <p:nvPr/>
        </p:nvSpPr>
        <p:spPr>
          <a:xfrm>
            <a:off x="4129177" y="5965942"/>
            <a:ext cx="4998495"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ea typeface="Arial"/>
                <a:cs typeface="Arial"/>
                <a:sym typeface="Arial"/>
              </a:rPr>
              <a:t>C0P17 Doc 68. Annex 5 (IUCN SSC)</a:t>
            </a:r>
            <a:endParaRPr/>
          </a:p>
        </p:txBody>
      </p:sp>
      <p:sp>
        <p:nvSpPr>
          <p:cNvPr id="487" name="Google Shape;487;p39"/>
          <p:cNvSpPr/>
          <p:nvPr/>
        </p:nvSpPr>
        <p:spPr>
          <a:xfrm rot="-5400000">
            <a:off x="-2218137" y="3321145"/>
            <a:ext cx="498861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chemeClr val="dk2"/>
                </a:solidFill>
                <a:ea typeface="Arial"/>
                <a:cs typeface="Arial"/>
                <a:sym typeface="Arial"/>
              </a:rPr>
              <a:t>Reported African Rhino Poaching Mortalities 2008 - 2015</a:t>
            </a:r>
            <a:endParaRPr dirty="0"/>
          </a:p>
        </p:txBody>
      </p:sp>
      <p:pic>
        <p:nvPicPr>
          <p:cNvPr id="8" name="Google Shape;482;p39"/>
          <p:cNvPicPr preferRelativeResize="0"/>
          <p:nvPr/>
        </p:nvPicPr>
        <p:blipFill rotWithShape="1">
          <a:blip r:embed="rId3">
            <a:alphaModFix/>
          </a:blip>
          <a:srcRect l="64776" t="-25712" r="1716" b="5423"/>
          <a:stretch/>
        </p:blipFill>
        <p:spPr>
          <a:xfrm>
            <a:off x="6721017" y="530816"/>
            <a:ext cx="2499108" cy="5385684"/>
          </a:xfrm>
          <a:prstGeom prst="rect">
            <a:avLst/>
          </a:prstGeom>
          <a:noFill/>
          <a:ln>
            <a:noFill/>
          </a:ln>
        </p:spPr>
      </p:pic>
    </p:spTree>
    <p:extLst>
      <p:ext uri="{BB962C8B-B14F-4D97-AF65-F5344CB8AC3E}">
        <p14:creationId xmlns:p14="http://schemas.microsoft.com/office/powerpoint/2010/main" val="1884999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pic>
        <p:nvPicPr>
          <p:cNvPr id="493" name="Google Shape;493;p40"/>
          <p:cNvPicPr preferRelativeResize="0"/>
          <p:nvPr/>
        </p:nvPicPr>
        <p:blipFill rotWithShape="1">
          <a:blip r:embed="rId3">
            <a:alphaModFix/>
          </a:blip>
          <a:srcRect l="1393" t="38252" r="28061" b="548"/>
          <a:stretch/>
        </p:blipFill>
        <p:spPr>
          <a:xfrm>
            <a:off x="1" y="-17253"/>
            <a:ext cx="9144000" cy="5966534"/>
          </a:xfrm>
          <a:prstGeom prst="rect">
            <a:avLst/>
          </a:prstGeom>
          <a:noFill/>
          <a:ln>
            <a:noFill/>
          </a:ln>
        </p:spPr>
      </p:pic>
      <p:sp>
        <p:nvSpPr>
          <p:cNvPr id="494" name="Google Shape;494;p40"/>
          <p:cNvSpPr txBox="1"/>
          <p:nvPr/>
        </p:nvSpPr>
        <p:spPr>
          <a:xfrm>
            <a:off x="899592" y="2258918"/>
            <a:ext cx="3312368"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b="1">
                <a:solidFill>
                  <a:srgbClr val="FFFFFF"/>
                </a:solidFill>
                <a:ea typeface="Arial"/>
                <a:cs typeface="Arial"/>
                <a:sym typeface="Arial"/>
              </a:rPr>
              <a:t>55</a:t>
            </a:r>
            <a:endParaRPr sz="9600" b="1">
              <a:solidFill>
                <a:srgbClr val="FFFFFF"/>
              </a:solidFill>
              <a:ea typeface="Arial"/>
              <a:cs typeface="Arial"/>
              <a:sym typeface="Arial"/>
            </a:endParaRPr>
          </a:p>
        </p:txBody>
      </p:sp>
      <p:sp>
        <p:nvSpPr>
          <p:cNvPr id="495" name="Google Shape;495;p40"/>
          <p:cNvSpPr txBox="1"/>
          <p:nvPr/>
        </p:nvSpPr>
        <p:spPr>
          <a:xfrm>
            <a:off x="251520" y="3453948"/>
            <a:ext cx="396044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rgbClr val="FFFFFF"/>
                </a:solidFill>
                <a:ea typeface="Arial"/>
                <a:cs typeface="Arial"/>
                <a:sym typeface="Arial"/>
              </a:rPr>
              <a:t>ELEPHANTS ARE</a:t>
            </a:r>
            <a:endParaRPr/>
          </a:p>
        </p:txBody>
      </p:sp>
      <p:sp>
        <p:nvSpPr>
          <p:cNvPr id="496" name="Google Shape;496;p40"/>
          <p:cNvSpPr txBox="1"/>
          <p:nvPr/>
        </p:nvSpPr>
        <p:spPr>
          <a:xfrm>
            <a:off x="781179" y="3766927"/>
            <a:ext cx="5688632"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800" b="1">
                <a:solidFill>
                  <a:srgbClr val="FFFFFF"/>
                </a:solidFill>
                <a:ea typeface="Arial"/>
                <a:cs typeface="Arial"/>
                <a:sym typeface="Arial"/>
              </a:rPr>
              <a:t>KILLED</a:t>
            </a:r>
            <a:endParaRPr/>
          </a:p>
        </p:txBody>
      </p:sp>
      <p:sp>
        <p:nvSpPr>
          <p:cNvPr id="497" name="Google Shape;497;p40"/>
          <p:cNvSpPr txBox="1"/>
          <p:nvPr/>
        </p:nvSpPr>
        <p:spPr>
          <a:xfrm>
            <a:off x="637892" y="4890311"/>
            <a:ext cx="396044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rgbClr val="FFFFFF"/>
                </a:solidFill>
                <a:ea typeface="Arial"/>
                <a:cs typeface="Arial"/>
                <a:sym typeface="Arial"/>
              </a:rPr>
              <a:t>EVERY DAY</a:t>
            </a:r>
            <a:endParaRPr/>
          </a:p>
        </p:txBody>
      </p:sp>
      <p:sp>
        <p:nvSpPr>
          <p:cNvPr id="498" name="Google Shape;498;p40"/>
          <p:cNvSpPr txBox="1"/>
          <p:nvPr/>
        </p:nvSpPr>
        <p:spPr>
          <a:xfrm>
            <a:off x="863080" y="5703060"/>
            <a:ext cx="8280920"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a:solidFill>
                  <a:srgbClr val="FFFFFF"/>
                </a:solidFill>
                <a:ea typeface="Arial"/>
                <a:cs typeface="Arial"/>
                <a:sym typeface="Arial"/>
              </a:rPr>
              <a:t>© Freeland</a:t>
            </a:r>
            <a:endParaRPr/>
          </a:p>
        </p:txBody>
      </p:sp>
      <p:sp>
        <p:nvSpPr>
          <p:cNvPr id="499" name="Google Shape;499;p40"/>
          <p:cNvSpPr txBox="1"/>
          <p:nvPr/>
        </p:nvSpPr>
        <p:spPr>
          <a:xfrm>
            <a:off x="6119301" y="4258754"/>
            <a:ext cx="396044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rgbClr val="FFFFFF"/>
                </a:solidFill>
                <a:latin typeface="Arial"/>
                <a:ea typeface="Arial"/>
                <a:cs typeface="Arial"/>
                <a:sym typeface="Arial"/>
              </a:rPr>
              <a:t>20 000</a:t>
            </a:r>
            <a:endParaRPr/>
          </a:p>
        </p:txBody>
      </p:sp>
      <p:sp>
        <p:nvSpPr>
          <p:cNvPr id="500" name="Google Shape;500;p40"/>
          <p:cNvSpPr/>
          <p:nvPr/>
        </p:nvSpPr>
        <p:spPr>
          <a:xfrm>
            <a:off x="6469811" y="4675250"/>
            <a:ext cx="2491366"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a:solidFill>
                  <a:srgbClr val="FFFFFF"/>
                </a:solidFill>
                <a:ea typeface="Arial"/>
                <a:cs typeface="Arial"/>
                <a:sym typeface="Arial"/>
              </a:rPr>
              <a:t>A YEAR</a:t>
            </a:r>
            <a:endParaRPr sz="4000">
              <a:solidFill>
                <a:schemeClr val="lt1"/>
              </a:solidFill>
              <a:ea typeface="Arial"/>
              <a:cs typeface="Arial"/>
              <a:sym typeface="Arial"/>
            </a:endParaRPr>
          </a:p>
        </p:txBody>
      </p:sp>
      <p:sp>
        <p:nvSpPr>
          <p:cNvPr id="501" name="Google Shape;501;p40"/>
          <p:cNvSpPr txBox="1"/>
          <p:nvPr/>
        </p:nvSpPr>
        <p:spPr>
          <a:xfrm>
            <a:off x="4145505" y="6021131"/>
            <a:ext cx="4998495"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ea typeface="Arial"/>
                <a:cs typeface="Arial"/>
                <a:sym typeface="Arial"/>
              </a:rPr>
              <a:t>C0P17 Doc 68. Annex 5 (IUCN SSC)</a:t>
            </a:r>
            <a:endParaRPr sz="800">
              <a:solidFill>
                <a:srgbClr val="FFFFFF"/>
              </a:solidFill>
              <a:ea typeface="Arial"/>
              <a:cs typeface="Arial"/>
              <a:sym typeface="Arial"/>
            </a:endParaRPr>
          </a:p>
        </p:txBody>
      </p:sp>
    </p:spTree>
    <p:extLst>
      <p:ext uri="{BB962C8B-B14F-4D97-AF65-F5344CB8AC3E}">
        <p14:creationId xmlns:p14="http://schemas.microsoft.com/office/powerpoint/2010/main" val="1582532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pic>
        <p:nvPicPr>
          <p:cNvPr id="507" name="Google Shape;507;p41"/>
          <p:cNvPicPr preferRelativeResize="0"/>
          <p:nvPr/>
        </p:nvPicPr>
        <p:blipFill rotWithShape="1">
          <a:blip r:embed="rId3">
            <a:alphaModFix/>
          </a:blip>
          <a:srcRect l="13986" t="6489" r="-81" b="9483"/>
          <a:stretch/>
        </p:blipFill>
        <p:spPr>
          <a:xfrm>
            <a:off x="0" y="0"/>
            <a:ext cx="9144000" cy="6021288"/>
          </a:xfrm>
          <a:prstGeom prst="rect">
            <a:avLst/>
          </a:prstGeom>
          <a:noFill/>
          <a:ln>
            <a:noFill/>
          </a:ln>
        </p:spPr>
      </p:pic>
      <p:sp>
        <p:nvSpPr>
          <p:cNvPr id="508" name="Google Shape;508;p41"/>
          <p:cNvSpPr txBox="1"/>
          <p:nvPr/>
        </p:nvSpPr>
        <p:spPr>
          <a:xfrm>
            <a:off x="4178733" y="1084082"/>
            <a:ext cx="4167496" cy="513986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4400" b="1">
                <a:solidFill>
                  <a:srgbClr val="FFFFFF"/>
                </a:solidFill>
                <a:ea typeface="Arial"/>
                <a:cs typeface="Arial"/>
                <a:sym typeface="Arial"/>
              </a:rPr>
              <a:t>More than</a:t>
            </a:r>
            <a:r>
              <a:rPr lang="en-US" sz="6000" b="1">
                <a:solidFill>
                  <a:srgbClr val="FFFFFF"/>
                </a:solidFill>
                <a:ea typeface="Arial"/>
                <a:cs typeface="Arial"/>
                <a:sym typeface="Arial"/>
              </a:rPr>
              <a:t> 21% </a:t>
            </a:r>
            <a:endParaRPr/>
          </a:p>
          <a:p>
            <a:pPr marL="0" marR="0" lvl="0" indent="0" algn="r" rtl="0">
              <a:spcBef>
                <a:spcPts val="0"/>
              </a:spcBef>
              <a:spcAft>
                <a:spcPts val="0"/>
              </a:spcAft>
              <a:buNone/>
            </a:pPr>
            <a:r>
              <a:rPr lang="en-US" sz="3600" dirty="0">
                <a:solidFill>
                  <a:srgbClr val="FFFFFF"/>
                </a:solidFill>
                <a:ea typeface="Arial"/>
                <a:cs typeface="Arial"/>
                <a:sym typeface="Arial"/>
              </a:rPr>
              <a:t>of African Elephants lost in</a:t>
            </a:r>
            <a:r>
              <a:rPr lang="en-US" sz="4400" dirty="0">
                <a:solidFill>
                  <a:srgbClr val="FFFFFF"/>
                </a:solidFill>
                <a:ea typeface="Arial"/>
                <a:cs typeface="Arial"/>
                <a:sym typeface="Arial"/>
              </a:rPr>
              <a:t> </a:t>
            </a:r>
            <a:endParaRPr dirty="0"/>
          </a:p>
          <a:p>
            <a:pPr marL="0" marR="0" lvl="0" indent="0" algn="r" rtl="0">
              <a:spcBef>
                <a:spcPts val="0"/>
              </a:spcBef>
              <a:spcAft>
                <a:spcPts val="0"/>
              </a:spcAft>
              <a:buNone/>
            </a:pPr>
            <a:r>
              <a:rPr lang="en-US" sz="4800" dirty="0">
                <a:solidFill>
                  <a:srgbClr val="FFFFFF"/>
                </a:solidFill>
                <a:ea typeface="Arial"/>
                <a:cs typeface="Arial"/>
                <a:sym typeface="Arial"/>
              </a:rPr>
              <a:t>a decade</a:t>
            </a:r>
            <a:endParaRPr dirty="0"/>
          </a:p>
        </p:txBody>
      </p:sp>
      <p:grpSp>
        <p:nvGrpSpPr>
          <p:cNvPr id="509" name="Google Shape;509;p41"/>
          <p:cNvGrpSpPr/>
          <p:nvPr/>
        </p:nvGrpSpPr>
        <p:grpSpPr>
          <a:xfrm>
            <a:off x="5724128" y="2462411"/>
            <a:ext cx="1008112" cy="144016"/>
            <a:chOff x="5580112" y="2462411"/>
            <a:chExt cx="1008112" cy="144016"/>
          </a:xfrm>
        </p:grpSpPr>
        <p:cxnSp>
          <p:nvCxnSpPr>
            <p:cNvPr id="510" name="Google Shape;510;p41"/>
            <p:cNvCxnSpPr/>
            <p:nvPr/>
          </p:nvCxnSpPr>
          <p:spPr>
            <a:xfrm>
              <a:off x="5580112" y="2534419"/>
              <a:ext cx="1008112" cy="0"/>
            </a:xfrm>
            <a:prstGeom prst="straightConnector1">
              <a:avLst/>
            </a:prstGeom>
            <a:noFill/>
            <a:ln w="12700" cap="flat" cmpd="sng">
              <a:solidFill>
                <a:srgbClr val="FFFFFF"/>
              </a:solidFill>
              <a:prstDash val="solid"/>
              <a:round/>
              <a:headEnd type="none" w="sm" len="sm"/>
              <a:tailEnd type="none" w="sm" len="sm"/>
            </a:ln>
          </p:spPr>
        </p:cxnSp>
        <p:sp>
          <p:nvSpPr>
            <p:cNvPr id="511" name="Google Shape;511;p41"/>
            <p:cNvSpPr/>
            <p:nvPr/>
          </p:nvSpPr>
          <p:spPr>
            <a:xfrm>
              <a:off x="5582608" y="2462411"/>
              <a:ext cx="144016" cy="144016"/>
            </a:xfrm>
            <a:prstGeom prst="ellipse">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512" name="Google Shape;512;p41"/>
          <p:cNvSpPr txBox="1"/>
          <p:nvPr/>
        </p:nvSpPr>
        <p:spPr>
          <a:xfrm>
            <a:off x="-900608" y="5733836"/>
            <a:ext cx="4178733"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Photograph by </a:t>
            </a:r>
            <a:r>
              <a:rPr lang="en-US" sz="800" dirty="0" err="1">
                <a:solidFill>
                  <a:srgbClr val="FFFFFF"/>
                </a:solidFill>
                <a:latin typeface="Arial"/>
                <a:ea typeface="Arial"/>
                <a:cs typeface="Arial"/>
                <a:sym typeface="Arial"/>
              </a:rPr>
              <a:t>Geir</a:t>
            </a:r>
            <a:r>
              <a:rPr lang="en-US" sz="800" dirty="0">
                <a:solidFill>
                  <a:srgbClr val="FFFFFF"/>
                </a:solidFill>
                <a:latin typeface="Arial"/>
                <a:ea typeface="Arial"/>
                <a:cs typeface="Arial"/>
                <a:sym typeface="Arial"/>
              </a:rPr>
              <a:t> </a:t>
            </a:r>
            <a:r>
              <a:rPr lang="en-US" sz="800" dirty="0" err="1">
                <a:solidFill>
                  <a:srgbClr val="FFFFFF"/>
                </a:solidFill>
                <a:latin typeface="Arial"/>
                <a:ea typeface="Arial"/>
                <a:cs typeface="Arial"/>
                <a:sym typeface="Arial"/>
              </a:rPr>
              <a:t>Kiste</a:t>
            </a:r>
            <a:r>
              <a:rPr lang="en-US" sz="800" dirty="0">
                <a:solidFill>
                  <a:srgbClr val="FFFFFF"/>
                </a:solidFill>
                <a:latin typeface="Arial"/>
                <a:ea typeface="Arial"/>
                <a:cs typeface="Arial"/>
                <a:sym typeface="Arial"/>
              </a:rPr>
              <a:t>, distributed under a CC-BY-SA 3.0 license</a:t>
            </a:r>
            <a:endParaRPr dirty="0"/>
          </a:p>
        </p:txBody>
      </p:sp>
    </p:spTree>
    <p:extLst>
      <p:ext uri="{BB962C8B-B14F-4D97-AF65-F5344CB8AC3E}">
        <p14:creationId xmlns:p14="http://schemas.microsoft.com/office/powerpoint/2010/main" val="690686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42"/>
          <p:cNvPicPr preferRelativeResize="0"/>
          <p:nvPr/>
        </p:nvPicPr>
        <p:blipFill rotWithShape="1">
          <a:blip r:embed="rId3">
            <a:alphaModFix/>
          </a:blip>
          <a:srcRect l="309" t="7459" r="2076" b="12038"/>
          <a:stretch/>
        </p:blipFill>
        <p:spPr>
          <a:xfrm>
            <a:off x="-36512" y="887197"/>
            <a:ext cx="9180512" cy="5076990"/>
          </a:xfrm>
          <a:prstGeom prst="rect">
            <a:avLst/>
          </a:prstGeom>
          <a:noFill/>
          <a:ln>
            <a:noFill/>
          </a:ln>
        </p:spPr>
      </p:pic>
      <p:sp>
        <p:nvSpPr>
          <p:cNvPr id="519" name="Google Shape;519;p42"/>
          <p:cNvSpPr/>
          <p:nvPr/>
        </p:nvSpPr>
        <p:spPr>
          <a:xfrm>
            <a:off x="2740" y="0"/>
            <a:ext cx="9141260" cy="887198"/>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520" name="Google Shape;520;p42"/>
          <p:cNvCxnSpPr/>
          <p:nvPr/>
        </p:nvCxnSpPr>
        <p:spPr>
          <a:xfrm>
            <a:off x="27616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521" name="Google Shape;521;p42"/>
          <p:cNvSpPr txBox="1"/>
          <p:nvPr/>
        </p:nvSpPr>
        <p:spPr>
          <a:xfrm>
            <a:off x="134029" y="74087"/>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Extinct </a:t>
            </a:r>
            <a:endParaRPr/>
          </a:p>
        </p:txBody>
      </p:sp>
      <p:pic>
        <p:nvPicPr>
          <p:cNvPr id="522" name="Google Shape;522;p42"/>
          <p:cNvPicPr preferRelativeResize="0"/>
          <p:nvPr/>
        </p:nvPicPr>
        <p:blipFill rotWithShape="1">
          <a:blip r:embed="rId4">
            <a:alphaModFix/>
          </a:blip>
          <a:srcRect/>
          <a:stretch/>
        </p:blipFill>
        <p:spPr>
          <a:xfrm>
            <a:off x="1619672" y="512168"/>
            <a:ext cx="5725144" cy="5725144"/>
          </a:xfrm>
          <a:prstGeom prst="rect">
            <a:avLst/>
          </a:prstGeom>
          <a:noFill/>
          <a:ln>
            <a:noFill/>
          </a:ln>
        </p:spPr>
      </p:pic>
      <p:sp>
        <p:nvSpPr>
          <p:cNvPr id="523" name="Google Shape;523;p42"/>
          <p:cNvSpPr txBox="1"/>
          <p:nvPr/>
        </p:nvSpPr>
        <p:spPr>
          <a:xfrm>
            <a:off x="5359498" y="5728551"/>
            <a:ext cx="3768174"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Photograph by Wegmann, distributed under a CC-BY-SA 3.0 license</a:t>
            </a:r>
            <a:endParaRPr/>
          </a:p>
        </p:txBody>
      </p:sp>
    </p:spTree>
    <p:extLst>
      <p:ext uri="{BB962C8B-B14F-4D97-AF65-F5344CB8AC3E}">
        <p14:creationId xmlns:p14="http://schemas.microsoft.com/office/powerpoint/2010/main" val="200769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pic>
        <p:nvPicPr>
          <p:cNvPr id="529" name="Google Shape;529;p43"/>
          <p:cNvPicPr preferRelativeResize="0"/>
          <p:nvPr/>
        </p:nvPicPr>
        <p:blipFill rotWithShape="1">
          <a:blip r:embed="rId3">
            <a:alphaModFix/>
          </a:blip>
          <a:srcRect l="44888" t="10101" r="26014" b="23064"/>
          <a:stretch/>
        </p:blipFill>
        <p:spPr>
          <a:xfrm>
            <a:off x="6386295" y="899429"/>
            <a:ext cx="2771320" cy="4912124"/>
          </a:xfrm>
          <a:prstGeom prst="rect">
            <a:avLst/>
          </a:prstGeom>
          <a:noFill/>
          <a:ln w="57150" cap="flat" cmpd="sng">
            <a:solidFill>
              <a:srgbClr val="FFFFFF"/>
            </a:solidFill>
            <a:prstDash val="solid"/>
            <a:round/>
            <a:headEnd type="none" w="sm" len="sm"/>
            <a:tailEnd type="none" w="sm" len="sm"/>
          </a:ln>
        </p:spPr>
      </p:pic>
      <p:pic>
        <p:nvPicPr>
          <p:cNvPr id="530" name="Google Shape;530;p43" descr="https://upload.wikimedia.org/wikipedia/commons/thumb/a/ac/Cyanopsitta_spixii_-Vogelpark_Walsrode%2C_Walsrode%2C_Germany-1980.jpg/1280px-Cyanopsitta_spixii_-Vogelpark_Walsrode%2C_Walsrode%2C_Germany-1980.jpg"/>
          <p:cNvPicPr preferRelativeResize="0"/>
          <p:nvPr/>
        </p:nvPicPr>
        <p:blipFill rotWithShape="1">
          <a:blip r:embed="rId4">
            <a:alphaModFix/>
          </a:blip>
          <a:srcRect l="34592" r="26223"/>
          <a:stretch/>
        </p:blipFill>
        <p:spPr>
          <a:xfrm>
            <a:off x="32243" y="927871"/>
            <a:ext cx="2706397" cy="4613276"/>
          </a:xfrm>
          <a:prstGeom prst="rect">
            <a:avLst/>
          </a:prstGeom>
          <a:noFill/>
          <a:ln w="57150" cap="flat" cmpd="sng">
            <a:noFill/>
            <a:prstDash val="solid"/>
            <a:round/>
            <a:headEnd type="none" w="sm" len="sm"/>
            <a:tailEnd type="none" w="sm" len="sm"/>
          </a:ln>
        </p:spPr>
      </p:pic>
      <p:pic>
        <p:nvPicPr>
          <p:cNvPr id="531" name="Google Shape;531;p43"/>
          <p:cNvPicPr preferRelativeResize="0"/>
          <p:nvPr/>
        </p:nvPicPr>
        <p:blipFill rotWithShape="1">
          <a:blip r:embed="rId5">
            <a:alphaModFix/>
          </a:blip>
          <a:srcRect l="14593" t="316" r="22493" b="1192"/>
          <a:stretch/>
        </p:blipFill>
        <p:spPr>
          <a:xfrm>
            <a:off x="2838118" y="903281"/>
            <a:ext cx="3473604" cy="4621574"/>
          </a:xfrm>
          <a:prstGeom prst="rect">
            <a:avLst/>
          </a:prstGeom>
          <a:noFill/>
          <a:ln w="57150" cap="flat" cmpd="sng">
            <a:noFill/>
            <a:prstDash val="solid"/>
            <a:round/>
            <a:headEnd type="none" w="sm" len="sm"/>
            <a:tailEnd type="none" w="sm" len="sm"/>
          </a:ln>
        </p:spPr>
      </p:pic>
      <p:cxnSp>
        <p:nvCxnSpPr>
          <p:cNvPr id="532" name="Google Shape;532;p43"/>
          <p:cNvCxnSpPr/>
          <p:nvPr/>
        </p:nvCxnSpPr>
        <p:spPr>
          <a:xfrm>
            <a:off x="395536" y="801692"/>
            <a:ext cx="7848872" cy="0"/>
          </a:xfrm>
          <a:prstGeom prst="straightConnector1">
            <a:avLst/>
          </a:prstGeom>
          <a:noFill/>
          <a:ln w="12700" cap="flat" cmpd="sng">
            <a:noFill/>
            <a:prstDash val="solid"/>
            <a:round/>
            <a:headEnd type="none" w="sm" len="sm"/>
            <a:tailEnd type="none" w="sm" len="sm"/>
          </a:ln>
        </p:spPr>
      </p:cxnSp>
      <p:sp>
        <p:nvSpPr>
          <p:cNvPr id="533" name="Google Shape;533;p43"/>
          <p:cNvSpPr txBox="1"/>
          <p:nvPr/>
        </p:nvSpPr>
        <p:spPr>
          <a:xfrm>
            <a:off x="323528" y="200834"/>
            <a:ext cx="864096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002F6C"/>
                </a:solidFill>
                <a:latin typeface="Arial"/>
                <a:ea typeface="Arial"/>
                <a:cs typeface="Arial"/>
                <a:sym typeface="Arial"/>
              </a:rPr>
              <a:t>CRITICALLY ENDANGERED SPECIES </a:t>
            </a:r>
            <a:endParaRPr/>
          </a:p>
        </p:txBody>
      </p:sp>
      <p:sp>
        <p:nvSpPr>
          <p:cNvPr id="534" name="Google Shape;534;p43"/>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535" name="Google Shape;535;p43"/>
          <p:cNvCxnSpPr/>
          <p:nvPr/>
        </p:nvCxnSpPr>
        <p:spPr>
          <a:xfrm>
            <a:off x="27616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536" name="Google Shape;536;p43"/>
          <p:cNvSpPr txBox="1"/>
          <p:nvPr/>
        </p:nvSpPr>
        <p:spPr>
          <a:xfrm>
            <a:off x="251520" y="107921"/>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Critically endangered </a:t>
            </a:r>
            <a:endParaRPr/>
          </a:p>
        </p:txBody>
      </p:sp>
      <p:sp>
        <p:nvSpPr>
          <p:cNvPr id="537" name="Google Shape;537;p43"/>
          <p:cNvSpPr txBox="1"/>
          <p:nvPr/>
        </p:nvSpPr>
        <p:spPr>
          <a:xfrm>
            <a:off x="1134935" y="5121970"/>
            <a:ext cx="301096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aseline="30000">
                <a:solidFill>
                  <a:srgbClr val="FFFFFF"/>
                </a:solidFill>
                <a:ea typeface="Arial"/>
                <a:cs typeface="Arial"/>
                <a:sym typeface="Arial"/>
              </a:rPr>
              <a:t>Spix Macaw</a:t>
            </a:r>
            <a:endParaRPr sz="2800">
              <a:solidFill>
                <a:srgbClr val="FFFFFF"/>
              </a:solidFill>
              <a:ea typeface="Arial"/>
              <a:cs typeface="Arial"/>
              <a:sym typeface="Arial"/>
            </a:endParaRPr>
          </a:p>
        </p:txBody>
      </p:sp>
      <p:sp>
        <p:nvSpPr>
          <p:cNvPr id="538" name="Google Shape;538;p43"/>
          <p:cNvSpPr txBox="1"/>
          <p:nvPr/>
        </p:nvSpPr>
        <p:spPr>
          <a:xfrm>
            <a:off x="4644008" y="856651"/>
            <a:ext cx="301096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aseline="30000">
                <a:solidFill>
                  <a:srgbClr val="FFFFFF"/>
                </a:solidFill>
                <a:ea typeface="Arial"/>
                <a:cs typeface="Arial"/>
                <a:sym typeface="Arial"/>
              </a:rPr>
              <a:t>Amur leopard</a:t>
            </a:r>
            <a:endParaRPr sz="2800">
              <a:solidFill>
                <a:srgbClr val="FFFFFF"/>
              </a:solidFill>
              <a:ea typeface="Arial"/>
              <a:cs typeface="Arial"/>
              <a:sym typeface="Arial"/>
            </a:endParaRPr>
          </a:p>
        </p:txBody>
      </p:sp>
      <p:sp>
        <p:nvSpPr>
          <p:cNvPr id="539" name="Google Shape;539;p43"/>
          <p:cNvSpPr txBox="1"/>
          <p:nvPr/>
        </p:nvSpPr>
        <p:spPr>
          <a:xfrm rot="-5400000">
            <a:off x="-2087008" y="3195284"/>
            <a:ext cx="4464102" cy="215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a:solidFill>
                  <a:srgbClr val="FFFFFF"/>
                </a:solidFill>
                <a:ea typeface="Arial"/>
                <a:cs typeface="Arial"/>
                <a:sym typeface="Arial"/>
              </a:rPr>
              <a:t>Photograph by Rüdiger Stehn, distributed unda a CC-BY-SA 2.0 license</a:t>
            </a:r>
            <a:endParaRPr sz="800">
              <a:solidFill>
                <a:srgbClr val="FFFFFF"/>
              </a:solidFill>
              <a:ea typeface="Arial"/>
              <a:cs typeface="Arial"/>
              <a:sym typeface="Arial"/>
            </a:endParaRPr>
          </a:p>
        </p:txBody>
      </p:sp>
      <p:sp>
        <p:nvSpPr>
          <p:cNvPr id="540" name="Google Shape;540;p43"/>
          <p:cNvSpPr txBox="1"/>
          <p:nvPr/>
        </p:nvSpPr>
        <p:spPr>
          <a:xfrm rot="-5400000">
            <a:off x="1423629" y="4124906"/>
            <a:ext cx="2967278"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ea typeface="Arial"/>
                <a:cs typeface="Arial"/>
                <a:sym typeface="Arial"/>
              </a:rPr>
              <a:t>Photograph by PetraK, distributed under a CC BY-SA 2.0</a:t>
            </a:r>
            <a:endParaRPr/>
          </a:p>
        </p:txBody>
      </p:sp>
      <p:sp>
        <p:nvSpPr>
          <p:cNvPr id="541" name="Google Shape;541;p43"/>
          <p:cNvSpPr txBox="1"/>
          <p:nvPr/>
        </p:nvSpPr>
        <p:spPr>
          <a:xfrm rot="-5400000">
            <a:off x="4585640" y="3654806"/>
            <a:ext cx="3654952" cy="215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a:solidFill>
                  <a:srgbClr val="FFFFFF"/>
                </a:solidFill>
                <a:ea typeface="Arial"/>
                <a:cs typeface="Arial"/>
                <a:sym typeface="Arial"/>
              </a:rPr>
              <a:t>© Neahga Leonard/Cat Ba Langur Conservation Project</a:t>
            </a:r>
            <a:endParaRPr sz="800">
              <a:solidFill>
                <a:srgbClr val="FFFFFF"/>
              </a:solidFill>
              <a:ea typeface="Arial"/>
              <a:cs typeface="Arial"/>
              <a:sym typeface="Arial"/>
            </a:endParaRPr>
          </a:p>
        </p:txBody>
      </p:sp>
      <p:pic>
        <p:nvPicPr>
          <p:cNvPr id="542" name="Google Shape;542;p43"/>
          <p:cNvPicPr preferRelativeResize="0"/>
          <p:nvPr/>
        </p:nvPicPr>
        <p:blipFill rotWithShape="1">
          <a:blip r:embed="rId6">
            <a:alphaModFix/>
          </a:blip>
          <a:srcRect l="19054" t="29159" r="1266" b="7961"/>
          <a:stretch/>
        </p:blipFill>
        <p:spPr>
          <a:xfrm>
            <a:off x="4599" y="5669436"/>
            <a:ext cx="9147337" cy="1219695"/>
          </a:xfrm>
          <a:prstGeom prst="rect">
            <a:avLst/>
          </a:prstGeom>
          <a:solidFill>
            <a:srgbClr val="FFFFFF"/>
          </a:solidFill>
          <a:ln>
            <a:noFill/>
          </a:ln>
        </p:spPr>
      </p:pic>
      <p:sp>
        <p:nvSpPr>
          <p:cNvPr id="543" name="Google Shape;543;p43"/>
          <p:cNvSpPr/>
          <p:nvPr/>
        </p:nvSpPr>
        <p:spPr>
          <a:xfrm>
            <a:off x="2395" y="5581458"/>
            <a:ext cx="8746069" cy="32214"/>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
        <p:nvSpPr>
          <p:cNvPr id="544" name="Google Shape;544;p43"/>
          <p:cNvSpPr txBox="1"/>
          <p:nvPr/>
        </p:nvSpPr>
        <p:spPr>
          <a:xfrm>
            <a:off x="6711549" y="5171199"/>
            <a:ext cx="2374172" cy="52322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2800" baseline="30000">
                <a:solidFill>
                  <a:srgbClr val="FFFFFF"/>
                </a:solidFill>
                <a:ea typeface="Arial"/>
                <a:cs typeface="Arial"/>
                <a:sym typeface="Arial"/>
              </a:rPr>
              <a:t>Cat Ba Langur</a:t>
            </a:r>
            <a:endParaRPr sz="2800">
              <a:solidFill>
                <a:srgbClr val="FFFFFF"/>
              </a:solidFill>
              <a:ea typeface="Arial"/>
              <a:cs typeface="Arial"/>
              <a:sym typeface="Arial"/>
            </a:endParaRPr>
          </a:p>
        </p:txBody>
      </p:sp>
      <p:sp>
        <p:nvSpPr>
          <p:cNvPr id="545" name="Google Shape;545;p43"/>
          <p:cNvSpPr/>
          <p:nvPr/>
        </p:nvSpPr>
        <p:spPr>
          <a:xfrm>
            <a:off x="0" y="5537498"/>
            <a:ext cx="9144000" cy="234533"/>
          </a:xfrm>
          <a:prstGeom prst="rect">
            <a:avLst/>
          </a:prstGeom>
          <a:solidFill>
            <a:srgbClr val="FFFFFF"/>
          </a:solidFill>
          <a:ln w="1905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Tree>
    <p:extLst>
      <p:ext uri="{BB962C8B-B14F-4D97-AF65-F5344CB8AC3E}">
        <p14:creationId xmlns:p14="http://schemas.microsoft.com/office/powerpoint/2010/main" val="1203518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pic>
        <p:nvPicPr>
          <p:cNvPr id="555" name="Google Shape;555;p44" descr="Nepenthes aristolochioides upper pitcher.jpg"/>
          <p:cNvPicPr preferRelativeResize="0"/>
          <p:nvPr/>
        </p:nvPicPr>
        <p:blipFill rotWithShape="1">
          <a:blip r:embed="rId3">
            <a:alphaModFix/>
          </a:blip>
          <a:srcRect t="13409" b="7084"/>
          <a:stretch/>
        </p:blipFill>
        <p:spPr>
          <a:xfrm>
            <a:off x="4905218" y="871564"/>
            <a:ext cx="4231807" cy="4969981"/>
          </a:xfrm>
          <a:prstGeom prst="rect">
            <a:avLst/>
          </a:prstGeom>
          <a:noFill/>
          <a:ln w="57150" cap="flat" cmpd="sng">
            <a:solidFill>
              <a:srgbClr val="FFFFFF"/>
            </a:solidFill>
            <a:prstDash val="solid"/>
            <a:round/>
            <a:headEnd type="none" w="sm" len="sm"/>
            <a:tailEnd type="none" w="sm" len="sm"/>
          </a:ln>
        </p:spPr>
      </p:pic>
      <p:cxnSp>
        <p:nvCxnSpPr>
          <p:cNvPr id="551" name="Google Shape;551;p44"/>
          <p:cNvCxnSpPr/>
          <p:nvPr/>
        </p:nvCxnSpPr>
        <p:spPr>
          <a:xfrm>
            <a:off x="368642" y="815139"/>
            <a:ext cx="7848872" cy="0"/>
          </a:xfrm>
          <a:prstGeom prst="straightConnector1">
            <a:avLst/>
          </a:prstGeom>
          <a:noFill/>
          <a:ln w="12700" cap="flat" cmpd="sng">
            <a:noFill/>
            <a:prstDash val="solid"/>
            <a:round/>
            <a:headEnd type="none" w="sm" len="sm"/>
            <a:tailEnd type="none" w="sm" len="sm"/>
          </a:ln>
        </p:spPr>
      </p:cxnSp>
      <p:sp>
        <p:nvSpPr>
          <p:cNvPr id="552" name="Google Shape;552;p44"/>
          <p:cNvSpPr/>
          <p:nvPr/>
        </p:nvSpPr>
        <p:spPr>
          <a:xfrm>
            <a:off x="2740" y="1260"/>
            <a:ext cx="9141260"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553" name="Google Shape;553;p44"/>
          <p:cNvCxnSpPr/>
          <p:nvPr/>
        </p:nvCxnSpPr>
        <p:spPr>
          <a:xfrm>
            <a:off x="27616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554" name="Google Shape;554;p44"/>
          <p:cNvSpPr txBox="1"/>
          <p:nvPr/>
        </p:nvSpPr>
        <p:spPr>
          <a:xfrm>
            <a:off x="251520" y="107921"/>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Critically endangered </a:t>
            </a:r>
            <a:endParaRPr/>
          </a:p>
        </p:txBody>
      </p:sp>
      <p:sp>
        <p:nvSpPr>
          <p:cNvPr id="556" name="Google Shape;556;p44"/>
          <p:cNvSpPr txBox="1"/>
          <p:nvPr/>
        </p:nvSpPr>
        <p:spPr>
          <a:xfrm>
            <a:off x="5012650" y="5409040"/>
            <a:ext cx="4112819"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Photograph by Jaroslav Neubauer, distributed under a CC-BY 3.0 CZ license</a:t>
            </a:r>
            <a:endParaRPr/>
          </a:p>
        </p:txBody>
      </p:sp>
      <p:sp>
        <p:nvSpPr>
          <p:cNvPr id="557" name="Google Shape;557;p44"/>
          <p:cNvSpPr txBox="1"/>
          <p:nvPr/>
        </p:nvSpPr>
        <p:spPr>
          <a:xfrm>
            <a:off x="2600890" y="5356668"/>
            <a:ext cx="2411760"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rgbClr val="FFFFFF"/>
                </a:solidFill>
                <a:latin typeface="Arial"/>
                <a:ea typeface="Arial"/>
                <a:cs typeface="Arial"/>
                <a:sym typeface="Arial"/>
              </a:rPr>
              <a:t>©  Pavel Hosek, Expedition LEMURIA</a:t>
            </a:r>
            <a:endParaRPr/>
          </a:p>
        </p:txBody>
      </p:sp>
      <p:pic>
        <p:nvPicPr>
          <p:cNvPr id="558" name="Google Shape;558;p44"/>
          <p:cNvPicPr preferRelativeResize="0"/>
          <p:nvPr/>
        </p:nvPicPr>
        <p:blipFill rotWithShape="1">
          <a:blip r:embed="rId4">
            <a:alphaModFix/>
          </a:blip>
          <a:srcRect l="19054" t="29159" r="1266" b="7961"/>
          <a:stretch/>
        </p:blipFill>
        <p:spPr>
          <a:xfrm>
            <a:off x="-3337" y="5642003"/>
            <a:ext cx="9147337" cy="1219695"/>
          </a:xfrm>
          <a:prstGeom prst="rect">
            <a:avLst/>
          </a:prstGeom>
          <a:solidFill>
            <a:srgbClr val="FFFFFF"/>
          </a:solidFill>
          <a:ln>
            <a:noFill/>
          </a:ln>
        </p:spPr>
      </p:pic>
      <p:pic>
        <p:nvPicPr>
          <p:cNvPr id="559" name="Google Shape;559;p44" descr="File:Anguloa cliftonii Orchi 005.jpg"/>
          <p:cNvPicPr preferRelativeResize="0"/>
          <p:nvPr/>
        </p:nvPicPr>
        <p:blipFill rotWithShape="1">
          <a:blip r:embed="rId5">
            <a:alphaModFix/>
          </a:blip>
          <a:srcRect l="77" t="11198" r="-1" b="16419"/>
          <a:stretch/>
        </p:blipFill>
        <p:spPr>
          <a:xfrm>
            <a:off x="-31740" y="878410"/>
            <a:ext cx="4868333" cy="4725595"/>
          </a:xfrm>
          <a:prstGeom prst="rect">
            <a:avLst/>
          </a:prstGeom>
          <a:noFill/>
          <a:ln w="57150" cap="flat" cmpd="sng">
            <a:noFill/>
            <a:prstDash val="solid"/>
            <a:round/>
            <a:headEnd type="none" w="sm" len="sm"/>
            <a:tailEnd type="none" w="sm" len="sm"/>
          </a:ln>
        </p:spPr>
      </p:pic>
      <p:sp>
        <p:nvSpPr>
          <p:cNvPr id="560" name="Google Shape;560;p44"/>
          <p:cNvSpPr txBox="1"/>
          <p:nvPr/>
        </p:nvSpPr>
        <p:spPr>
          <a:xfrm>
            <a:off x="1909656" y="5409040"/>
            <a:ext cx="2967278"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Photograph by Orchi, distributed under a CC BY-SA 3.0</a:t>
            </a:r>
            <a:endParaRPr/>
          </a:p>
        </p:txBody>
      </p:sp>
      <p:sp>
        <p:nvSpPr>
          <p:cNvPr id="561" name="Google Shape;561;p44"/>
          <p:cNvSpPr/>
          <p:nvPr/>
        </p:nvSpPr>
        <p:spPr>
          <a:xfrm>
            <a:off x="-26894" y="5611131"/>
            <a:ext cx="9170894" cy="65726"/>
          </a:xfrm>
          <a:prstGeom prst="rect">
            <a:avLst/>
          </a:prstGeom>
          <a:solidFill>
            <a:srgbClr val="FFFFFF"/>
          </a:solidFill>
          <a:ln w="1905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1533216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cxnSp>
        <p:nvCxnSpPr>
          <p:cNvPr id="567" name="Google Shape;567;p45"/>
          <p:cNvCxnSpPr/>
          <p:nvPr/>
        </p:nvCxnSpPr>
        <p:spPr>
          <a:xfrm>
            <a:off x="3923928" y="560195"/>
            <a:ext cx="0" cy="4468986"/>
          </a:xfrm>
          <a:prstGeom prst="straightConnector1">
            <a:avLst/>
          </a:prstGeom>
          <a:noFill/>
          <a:ln w="12700" cap="flat" cmpd="sng">
            <a:solidFill>
              <a:srgbClr val="1E5492"/>
            </a:solidFill>
            <a:prstDash val="solid"/>
            <a:round/>
            <a:headEnd type="none" w="sm" len="sm"/>
            <a:tailEnd type="none" w="sm" len="sm"/>
          </a:ln>
        </p:spPr>
      </p:cxnSp>
      <p:sp>
        <p:nvSpPr>
          <p:cNvPr id="568" name="Google Shape;568;p45"/>
          <p:cNvSpPr txBox="1"/>
          <p:nvPr/>
        </p:nvSpPr>
        <p:spPr>
          <a:xfrm>
            <a:off x="243457" y="560195"/>
            <a:ext cx="3537028" cy="273921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dirty="0">
                <a:solidFill>
                  <a:schemeClr val="accent1"/>
                </a:solidFill>
                <a:ea typeface="Arial"/>
                <a:cs typeface="Arial"/>
                <a:sym typeface="Arial"/>
              </a:rPr>
              <a:t>ILLEGAL WILDLIFE </a:t>
            </a:r>
            <a:endParaRPr dirty="0">
              <a:solidFill>
                <a:schemeClr val="accent1"/>
              </a:solidFill>
            </a:endParaRPr>
          </a:p>
          <a:p>
            <a:pPr marL="0" marR="0" lvl="0" indent="0" algn="l" rtl="0">
              <a:spcBef>
                <a:spcPts val="0"/>
              </a:spcBef>
              <a:spcAft>
                <a:spcPts val="0"/>
              </a:spcAft>
              <a:buNone/>
            </a:pPr>
            <a:r>
              <a:rPr lang="en-US" sz="3200" dirty="0">
                <a:solidFill>
                  <a:srgbClr val="002F6C"/>
                </a:solidFill>
                <a:ea typeface="Arial"/>
                <a:cs typeface="Arial"/>
                <a:sym typeface="Arial"/>
              </a:rPr>
              <a:t>TRADE CAN ALSO LEAD TO</a:t>
            </a:r>
            <a:endParaRPr dirty="0"/>
          </a:p>
        </p:txBody>
      </p:sp>
      <p:sp>
        <p:nvSpPr>
          <p:cNvPr id="569" name="Google Shape;569;p45"/>
          <p:cNvSpPr/>
          <p:nvPr/>
        </p:nvSpPr>
        <p:spPr>
          <a:xfrm>
            <a:off x="4504250" y="548680"/>
            <a:ext cx="4164003" cy="850847"/>
          </a:xfrm>
          <a:prstGeom prst="rect">
            <a:avLst/>
          </a:prstGeom>
          <a:solidFill>
            <a:srgbClr val="CC16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A0C2F"/>
              </a:solidFill>
              <a:ea typeface="Arial"/>
              <a:cs typeface="Arial"/>
              <a:sym typeface="Arial"/>
            </a:endParaRPr>
          </a:p>
        </p:txBody>
      </p:sp>
      <p:sp>
        <p:nvSpPr>
          <p:cNvPr id="570" name="Google Shape;570;p45"/>
          <p:cNvSpPr/>
          <p:nvPr/>
        </p:nvSpPr>
        <p:spPr>
          <a:xfrm>
            <a:off x="4504251" y="1537639"/>
            <a:ext cx="4164002" cy="473064"/>
          </a:xfrm>
          <a:prstGeom prst="rect">
            <a:avLst/>
          </a:prstGeom>
          <a:solidFill>
            <a:srgbClr val="CC16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
        <p:nvSpPr>
          <p:cNvPr id="571" name="Google Shape;571;p45"/>
          <p:cNvSpPr/>
          <p:nvPr/>
        </p:nvSpPr>
        <p:spPr>
          <a:xfrm>
            <a:off x="4512130" y="2143884"/>
            <a:ext cx="4162507" cy="840231"/>
          </a:xfrm>
          <a:prstGeom prst="rect">
            <a:avLst/>
          </a:prstGeom>
          <a:solidFill>
            <a:srgbClr val="CC16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
        <p:nvSpPr>
          <p:cNvPr id="572" name="Google Shape;572;p45"/>
          <p:cNvSpPr/>
          <p:nvPr/>
        </p:nvSpPr>
        <p:spPr>
          <a:xfrm>
            <a:off x="4518514" y="4149080"/>
            <a:ext cx="4156121" cy="1170356"/>
          </a:xfrm>
          <a:prstGeom prst="rect">
            <a:avLst/>
          </a:prstGeom>
          <a:solidFill>
            <a:srgbClr val="CC16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
        <p:nvSpPr>
          <p:cNvPr id="573" name="Google Shape;573;p45"/>
          <p:cNvSpPr txBox="1"/>
          <p:nvPr/>
        </p:nvSpPr>
        <p:spPr>
          <a:xfrm>
            <a:off x="4510635" y="4317693"/>
            <a:ext cx="4163998" cy="10772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baseline="30000" dirty="0">
                <a:solidFill>
                  <a:srgbClr val="FFFFFF"/>
                </a:solidFill>
                <a:ea typeface="Arial"/>
                <a:cs typeface="Arial"/>
                <a:sym typeface="Arial"/>
              </a:rPr>
              <a:t>Undeclared Revenue and Taxes with Loss of Money for Governments</a:t>
            </a:r>
            <a:endParaRPr sz="3200" baseline="30000" dirty="0">
              <a:solidFill>
                <a:srgbClr val="002F6C"/>
              </a:solidFill>
              <a:ea typeface="Arial"/>
              <a:cs typeface="Arial"/>
              <a:sym typeface="Arial"/>
            </a:endParaRPr>
          </a:p>
        </p:txBody>
      </p:sp>
      <p:sp>
        <p:nvSpPr>
          <p:cNvPr id="574" name="Google Shape;574;p45"/>
          <p:cNvSpPr txBox="1"/>
          <p:nvPr/>
        </p:nvSpPr>
        <p:spPr>
          <a:xfrm>
            <a:off x="4506376" y="2275455"/>
            <a:ext cx="4168259" cy="74892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baseline="30000">
                <a:solidFill>
                  <a:srgbClr val="FFFFFF"/>
                </a:solidFill>
                <a:ea typeface="Arial"/>
                <a:cs typeface="Arial"/>
                <a:sym typeface="Arial"/>
              </a:rPr>
              <a:t>Risks to the Environmental &amp; Global Health</a:t>
            </a:r>
            <a:endParaRPr sz="3200" baseline="30000">
              <a:solidFill>
                <a:srgbClr val="002F6C"/>
              </a:solidFill>
              <a:ea typeface="Arial"/>
              <a:cs typeface="Arial"/>
              <a:sym typeface="Arial"/>
            </a:endParaRPr>
          </a:p>
        </p:txBody>
      </p:sp>
      <p:sp>
        <p:nvSpPr>
          <p:cNvPr id="575" name="Google Shape;575;p45"/>
          <p:cNvSpPr txBox="1"/>
          <p:nvPr/>
        </p:nvSpPr>
        <p:spPr>
          <a:xfrm>
            <a:off x="4499992" y="1689854"/>
            <a:ext cx="4168258" cy="42062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baseline="30000" dirty="0">
                <a:solidFill>
                  <a:srgbClr val="FFFFFF"/>
                </a:solidFill>
                <a:ea typeface="Arial"/>
                <a:cs typeface="Arial"/>
                <a:sym typeface="Arial"/>
              </a:rPr>
              <a:t>Loss of  Tourism and Income</a:t>
            </a:r>
            <a:endParaRPr sz="3200" baseline="30000" dirty="0">
              <a:solidFill>
                <a:srgbClr val="FFFFFF"/>
              </a:solidFill>
              <a:ea typeface="Arial"/>
              <a:cs typeface="Arial"/>
              <a:sym typeface="Arial"/>
            </a:endParaRPr>
          </a:p>
        </p:txBody>
      </p:sp>
      <p:sp>
        <p:nvSpPr>
          <p:cNvPr id="576" name="Google Shape;576;p45"/>
          <p:cNvSpPr txBox="1"/>
          <p:nvPr/>
        </p:nvSpPr>
        <p:spPr>
          <a:xfrm>
            <a:off x="4516070" y="692696"/>
            <a:ext cx="4152179" cy="74892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baseline="30000">
                <a:solidFill>
                  <a:srgbClr val="FFFFFF"/>
                </a:solidFill>
                <a:ea typeface="Arial"/>
                <a:cs typeface="Arial"/>
                <a:sym typeface="Arial"/>
              </a:rPr>
              <a:t>Threats to National Security and Stability</a:t>
            </a:r>
            <a:endParaRPr sz="3200" baseline="30000">
              <a:solidFill>
                <a:srgbClr val="002F6C"/>
              </a:solidFill>
              <a:ea typeface="Arial"/>
              <a:cs typeface="Arial"/>
              <a:sym typeface="Arial"/>
            </a:endParaRPr>
          </a:p>
        </p:txBody>
      </p:sp>
      <p:sp>
        <p:nvSpPr>
          <p:cNvPr id="577" name="Google Shape;577;p45"/>
          <p:cNvSpPr/>
          <p:nvPr/>
        </p:nvSpPr>
        <p:spPr>
          <a:xfrm>
            <a:off x="4512130" y="3135475"/>
            <a:ext cx="4162507" cy="880448"/>
          </a:xfrm>
          <a:prstGeom prst="rect">
            <a:avLst/>
          </a:prstGeom>
          <a:solidFill>
            <a:srgbClr val="CC16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
        <p:nvSpPr>
          <p:cNvPr id="578" name="Google Shape;578;p45"/>
          <p:cNvSpPr txBox="1"/>
          <p:nvPr/>
        </p:nvSpPr>
        <p:spPr>
          <a:xfrm>
            <a:off x="4506376" y="3296404"/>
            <a:ext cx="4168259" cy="74892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baseline="30000" dirty="0">
                <a:solidFill>
                  <a:srgbClr val="FFFFFF"/>
                </a:solidFill>
                <a:ea typeface="Arial"/>
                <a:cs typeface="Arial"/>
                <a:sym typeface="Arial"/>
              </a:rPr>
              <a:t>Support for Corruption and  Organized Crime</a:t>
            </a:r>
            <a:endParaRPr sz="3200" baseline="30000" dirty="0">
              <a:solidFill>
                <a:srgbClr val="002F6C"/>
              </a:solidFill>
              <a:ea typeface="Arial"/>
              <a:cs typeface="Arial"/>
              <a:sym typeface="Arial"/>
            </a:endParaRPr>
          </a:p>
        </p:txBody>
      </p:sp>
    </p:spTree>
    <p:extLst>
      <p:ext uri="{BB962C8B-B14F-4D97-AF65-F5344CB8AC3E}">
        <p14:creationId xmlns:p14="http://schemas.microsoft.com/office/powerpoint/2010/main" val="495404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31937</TotalTime>
  <Words>2005</Words>
  <Application>Microsoft Macintosh PowerPoint</Application>
  <PresentationFormat>On-screen Show (4:3)</PresentationFormat>
  <Paragraphs>213</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Gill Sans MT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Pritchett</dc:creator>
  <cp:lastModifiedBy>Arunima Shrestha</cp:lastModifiedBy>
  <cp:revision>64</cp:revision>
  <cp:lastPrinted>2018-07-23T09:21:23Z</cp:lastPrinted>
  <dcterms:created xsi:type="dcterms:W3CDTF">2018-07-22T06:08:42Z</dcterms:created>
  <dcterms:modified xsi:type="dcterms:W3CDTF">2019-09-18T04:21:13Z</dcterms:modified>
</cp:coreProperties>
</file>